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3.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charts/chart4.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charts/chart5.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88f951e2-0d19-e130-377f-ab191f94c2f7}">
          <p14:sldIdLst>
            <p14:sldId id="256"/>
            <p14:sldId id="257"/>
          </p14:sldIdLst>
        </p14:section>
        <p14:section name="The results" id="{4254bab2-4e77-9209-85e3-766aed3e7851}">
          <p14:sldIdLst>
            <p14:sldId id="258"/>
            <p14:sldId id="259"/>
            <p14:sldId id="260"/>
            <p14:sldId id="261"/>
            <p14:sldId id="262"/>
            <p14:sldId id="263"/>
            <p14:sldId id="264"/>
            <p14:sldId id="265"/>
            <p14:sldId id="266"/>
          </p14:sldIdLst>
        </p14:section>
        <p14:section name="The method" id="{433e2478-f6de-fe08-e70d-6f280b1e2dcb}">
          <p14:sldIdLst>
            <p14:sldId id="267"/>
          </p14:sldIdLst>
        </p14:section>
        <p14:section name="The case value scale" id="{6f5921cf-98fe-909e-6c5d-295cdbc31316}">
          <p14:sldIdLst>
            <p14:sldId id="268"/>
            <p14:sldId id="269"/>
            <p14:sldId id="270"/>
            <p14:sldId id="271"/>
          </p14:sldIdLst>
        </p14:section>
        <p14:section name="Journey over funnel" id="{560fe882-4512-808c-203d-c37c0a9dedf0}">
          <p14:sldIdLst>
            <p14:sldId id="272"/>
            <p14:sldId id="273"/>
          </p14:sldIdLst>
        </p14:section>
        <p14:section name="The SCALE engine" id="{a953d190-c90c-be7f-8c55-5e4eddcfd5c6}">
          <p14:sldIdLst>
            <p14:sldId id="274"/>
            <p14:sldId id="275"/>
            <p14:sldId id="276"/>
            <p14:sldId id="277"/>
            <p14:sldId id="278"/>
            <p14:sldId id="279"/>
          </p14:sldIdLst>
        </p14:section>
        <p14:section name="The client journey" id="{049cb7d5-dfc6-e90f-d0e1-3aa33cc753a3}">
          <p14:sldIdLst>
            <p14:sldId id="280"/>
            <p14:sldId id="281"/>
            <p14:sldId id="282"/>
          </p14:sldIdLst>
        </p14:section>
        <p14:section name="Psychological triggers" id="{0fd8487c-fb71-2a59-b861-0d8044b1b6e0}">
          <p14:sldIdLst>
            <p14:sldId id="283"/>
            <p14:sldId id="284"/>
          </p14:sldIdLst>
        </p14:section>
        <p14:section name="The diagnostic and the proof" id="{b386788f-b9a2-bb96-c664-b7d05a580c62}">
          <p14:sldIdLst>
            <p14:sldId id="285"/>
          </p14:sldIdLst>
        </p14:section>
        <p14:section name="The program" id="{be1826ca-d560-a0cf-429a-08b1ab3ee665}">
          <p14:sldIdLst>
            <p14:sldId id="286"/>
            <p14:sldId id="287"/>
            <p14:sldId id="288"/>
          </p14:sldIdLst>
        </p14:section>
        <p14:section name="Next step" id="{6ba542dc-f73d-3a77-656a-263b51095d4f}">
          <p14:sldIdLst>
            <p14:sldId id="2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41414"/>
                </a:solidFill>
                <a:latin typeface="+mn-lt"/>
              </a:defRPr>
            </a:pPr>
            <a:r>
              <a:rPr sz="1300" b="0" i="0" u="none" strike="noStrike">
                <a:solidFill>
                  <a:srgbClr val="141414"/>
                </a:solidFill>
                <a:latin typeface="+mn-lt"/>
              </a:rPr>
              <a:t>Fully loaded digital cost per signed auto case</a:t>
            </a:r>
          </a:p>
        </c:rich>
      </c:tx>
      <c:layout/>
      <c:overlay val="0"/>
    </c:title>
    <c:autoTitleDeleted val="0"/>
    <c:plotArea>
      <c:layout/>
      <c:barChart>
        <c:barDir val="col"/>
        <c:grouping val="clustered"/>
        <c:varyColors val="0"/>
        <c:ser>
          <c:idx val="0"/>
          <c:order val="0"/>
          <c:tx>
            <c:strRef>
              <c:f>Sheet1!$B$1</c:f>
              <c:strCache>
                <c:ptCount val="1"/>
                <c:pt idx="0">
                  <c:v>Cost per signed auto case</c:v>
                </c:pt>
              </c:strCache>
            </c:strRef>
          </c:tx>
          <c:spPr>
            <a:solidFill>
              <a:srgbClr val="8E838C"/>
            </a:solidFill>
            <a:effectLst/>
          </c:spPr>
          <c:invertIfNegative val="0"/>
          <c:dLbls>
            <c:numFmt formatCode="&quot;$&quot;#,##0"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dPt>
            <c:idx val="0"/>
            <c:invertIfNegative val="0"/>
            <c:bubble3D val="0"/>
            <c:spPr>
              <a:solidFill>
                <a:srgbClr val="8E838C"/>
              </a:solidFill>
              <a:effectLst/>
            </c:spPr>
          </c:dPt>
          <c:dPt>
            <c:idx val="1"/>
            <c:invertIfNegative val="0"/>
            <c:bubble3D val="0"/>
            <c:spPr>
              <a:solidFill>
                <a:srgbClr val="3C8F5F"/>
              </a:solidFill>
              <a:effectLst/>
            </c:spPr>
          </c:dPt>
          <c:dPt>
            <c:idx val="2"/>
            <c:invertIfNegative val="0"/>
            <c:bubble3D val="0"/>
            <c:spPr>
              <a:solidFill>
                <a:srgbClr val="3C8F5F"/>
              </a:solidFill>
              <a:effectLst/>
            </c:spPr>
          </c:dPt>
          <c:dPt>
            <c:idx val="3"/>
            <c:invertIfNegative val="0"/>
            <c:bubble3D val="0"/>
            <c:spPr>
              <a:solidFill>
                <a:srgbClr val="3C8F5F"/>
              </a:solidFill>
              <a:effectLst/>
            </c:spPr>
          </c:dPt>
          <c:dPt>
            <c:idx val="4"/>
            <c:invertIfNegative val="0"/>
            <c:bubble3D val="0"/>
            <c:spPr>
              <a:solidFill>
                <a:srgbClr val="4B51A3"/>
              </a:solidFill>
              <a:effectLst/>
            </c:spPr>
          </c:dPt>
          <c:cat>
            <c:multiLvlStrRef>
              <c:f>Sheet1!$A$2:$A$6</c:f>
              <c:multiLvlStrCache>
                <c:ptCount val="5"/>
                <c:lvl>
                  <c:pt idx="0">
                    <c:v>Baseline</c:v>
                  </c:pt>
                  <c:pt idx="1">
                    <c:v>Month 1</c:v>
                  </c:pt>
                  <c:pt idx="2">
                    <c:v>Month 2</c:v>
                  </c:pt>
                  <c:pt idx="3">
                    <c:v>Month 3</c:v>
                  </c:pt>
                  <c:pt idx="4">
                    <c:v>First 90 days</c:v>
                  </c:pt>
                </c:lvl>
              </c:multiLvlStrCache>
            </c:multiLvlStrRef>
          </c:cat>
          <c:val>
            <c:numRef>
              <c:f>Sheet1!$B$2:$B$6</c:f>
              <c:numCache>
                <c:formatCode>General</c:formatCode>
                <c:ptCount val="5"/>
                <c:pt idx="0">
                  <c:v>2029</c:v>
                </c:pt>
                <c:pt idx="1">
                  <c:v>882</c:v>
                </c:pt>
                <c:pt idx="2">
                  <c:v>984</c:v>
                </c:pt>
                <c:pt idx="3">
                  <c:v>1405</c:v>
                </c:pt>
                <c:pt idx="4">
                  <c:v>1049</c:v>
                </c:pt>
              </c:numCache>
            </c:numRef>
          </c:val>
        </c:ser>
        <c:dLbls>
          <c:numFmt formatCode="&quot;$&quot;#,##0"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6069"/>
                </a:solidFill>
                <a:latin typeface="+mn-lt"/>
              </a:defRPr>
            </a:pPr>
            <a:endParaRPr lang="en-US"/>
          </a:p>
        </c:txPr>
        <c:crossAx val="2094734552"/>
        <c:crosses val="autoZero"/>
        <c:auto val="1"/>
        <c:lblAlgn val="ctr"/>
        <c:noMultiLvlLbl val="1"/>
      </c:catAx>
      <c:valAx>
        <c:axId val="2094734552"/>
        <c:scaling>
          <c:orientation val="minMax"/>
          <c:max val="2500"/>
        </c:scaling>
        <c:delete val="0"/>
        <c:axPos val="l"/>
        <c:majorGridlines>
          <c:spPr>
            <a:ln w="6350" cap="flat">
              <a:solidFill>
                <a:srgbClr val="D2CBD0"/>
              </a:solidFill>
              <a:prstDash val="solid"/>
              <a:round/>
            </a:ln>
          </c:spPr>
        </c:majorGridlines>
        <c:numFmt formatCode="&quot;$&quot;#,##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4"/>
        <c:crosses val="autoZero"/>
        <c:crossBetween val="between"/>
      </c:valAx>
      <c:spPr>
        <a:solidFill>
          <a:srgbClr val="F0EFEB"/>
        </a:solid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41414"/>
                </a:solidFill>
                <a:latin typeface="+mn-lt"/>
              </a:defRPr>
            </a:pPr>
            <a:r>
              <a:rPr sz="1300" b="0" i="0" u="none" strike="noStrike">
                <a:solidFill>
                  <a:srgbClr val="141414"/>
                </a:solidFill>
                <a:latin typeface="+mn-lt"/>
              </a:rPr>
              <a:t>Four months of station spend, ranked by measured web lift</a:t>
            </a:r>
          </a:p>
        </c:rich>
      </c:tx>
      <c:layout/>
      <c:overlay val="0"/>
    </c:title>
    <c:autoTitleDeleted val="0"/>
    <c:plotArea>
      <c:layout/>
      <c:barChart>
        <c:barDir val="col"/>
        <c:grouping val="clustered"/>
        <c:varyColors val="0"/>
        <c:ser>
          <c:idx val="0"/>
          <c:order val="0"/>
          <c:tx>
            <c:strRef>
              <c:f>Sheet1!$B$1</c:f>
              <c:strCache>
                <c:ptCount val="1"/>
                <c:pt idx="0">
                  <c:v>Spend</c:v>
                </c:pt>
              </c:strCache>
            </c:strRef>
          </c:tx>
          <c:spPr>
            <a:solidFill>
              <a:srgbClr val="3C8F5F"/>
            </a:solidFill>
            <a:effectLst/>
          </c:spPr>
          <c:invertIfNegative val="0"/>
          <c:dLbls>
            <c:numFmt formatCode="&quot;$&quot;#,##0" sourceLinked="0"/>
            <c:txPr>
              <a:bodyPr/>
              <a:lstStyle/>
              <a:p>
                <a:pPr>
                  <a:defRPr b="0" i="0" strike="noStrike" sz="1200" u="none">
                    <a:solidFill>
                      <a:srgbClr val="141414"/>
                    </a:solidFill>
                    <a:latin typeface="+mn-lt"/>
                  </a:defRPr>
                </a:pPr>
              </a:p>
            </c:txPr>
            <c:showLegendKey val="0"/>
            <c:showVal val="1"/>
            <c:showCatName val="0"/>
            <c:showSerName val="0"/>
            <c:showPercent val="0"/>
            <c:showBubbleSize val="0"/>
            <c:showLeaderLines val="0"/>
          </c:dLbls>
          <c:dPt>
            <c:idx val="0"/>
            <c:invertIfNegative val="0"/>
            <c:bubble3D val="0"/>
            <c:spPr>
              <a:solidFill>
                <a:srgbClr val="3C8F5F"/>
              </a:solidFill>
              <a:effectLst/>
            </c:spPr>
          </c:dPt>
          <c:dPt>
            <c:idx val="1"/>
            <c:invertIfNegative val="0"/>
            <c:bubble3D val="0"/>
            <c:spPr>
              <a:solidFill>
                <a:srgbClr val="D4402F"/>
              </a:solidFill>
              <a:effectLst/>
            </c:spPr>
          </c:dPt>
          <c:cat>
            <c:multiLvlStrRef>
              <c:f>Sheet1!$A$2:$A$3</c:f>
              <c:multiLvlStrCache>
                <c:ptCount val="2"/>
                <c:lvl>
                  <c:pt idx="0">
                    <c:v>Top 5 stations</c:v>
                  </c:pt>
                  <c:pt idx="1">
                    <c:v>Bottom 5 stations</c:v>
                  </c:pt>
                </c:lvl>
              </c:multiLvlStrCache>
            </c:multiLvlStrRef>
          </c:cat>
          <c:val>
            <c:numRef>
              <c:f>Sheet1!$B$2:$B$3</c:f>
              <c:numCache>
                <c:formatCode>General</c:formatCode>
                <c:ptCount val="2"/>
                <c:pt idx="0">
                  <c:v>118000</c:v>
                </c:pt>
                <c:pt idx="1">
                  <c:v>240000</c:v>
                </c:pt>
              </c:numCache>
            </c:numRef>
          </c:val>
        </c:ser>
        <c:dLbls>
          <c:numFmt formatCode="&quot;$&quot;#,##0" sourceLinked="0"/>
          <c:txPr>
            <a:bodyPr/>
            <a:lstStyle/>
            <a:p>
              <a:pPr>
                <a:defRPr b="0" i="0" strike="noStrike" sz="1200" u="none">
                  <a:solidFill>
                    <a:srgbClr val="141414"/>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6069"/>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2CBD0"/>
              </a:solidFill>
              <a:prstDash val="solid"/>
              <a:round/>
            </a:ln>
          </c:spPr>
        </c:majorGridlines>
        <c:numFmt formatCode="&quot;$&quot;#,##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4"/>
        <c:crosses val="autoZero"/>
        <c:crossBetween val="between"/>
      </c:valAx>
      <c:spPr>
        <a:solidFill>
          <a:srgbClr val="F0EFEB"/>
        </a:solid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41414"/>
                </a:solidFill>
                <a:latin typeface="+mn-lt"/>
              </a:defRPr>
            </a:pPr>
            <a:r>
              <a:rPr sz="1300" b="0" i="0" u="none" strike="noStrike">
                <a:solidFill>
                  <a:srgbClr val="141414"/>
                </a:solidFill>
                <a:latin typeface="+mn-lt"/>
              </a:rPr>
              <a:t>Cost per tracked conversion, year over year — same analytics property</a:t>
            </a:r>
          </a:p>
        </c:rich>
      </c:tx>
      <c:layout/>
      <c:overlay val="0"/>
    </c:title>
    <c:autoTitleDeleted val="0"/>
    <c:plotArea>
      <c:layout/>
      <c:barChart>
        <c:barDir val="col"/>
        <c:grouping val="clustered"/>
        <c:varyColors val="0"/>
        <c:ser>
          <c:idx val="0"/>
          <c:order val="0"/>
          <c:tx>
            <c:strRef>
              <c:f>Sheet1!$B$1</c:f>
              <c:strCache>
                <c:ptCount val="1"/>
                <c:pt idx="0">
                  <c:v>Prior year</c:v>
                </c:pt>
              </c:strCache>
            </c:strRef>
          </c:tx>
          <c:spPr>
            <a:solidFill>
              <a:srgbClr val="8E838C"/>
            </a:solidFill>
            <a:effectLst/>
          </c:spPr>
          <c:invertIfNegative val="0"/>
          <c:dLbls>
            <c:numFmt formatCode="&quot;$&quot;#,##0"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cat>
            <c:multiLvlStrRef>
              <c:f>Sheet1!$A$2:$A$3</c:f>
              <c:multiLvlStrCache>
                <c:ptCount val="2"/>
                <c:lvl>
                  <c:pt idx="0">
                    <c:v>Paid search cost / conversion</c:v>
                  </c:pt>
                  <c:pt idx="1">
                    <c:v>Blended cost / conversion</c:v>
                  </c:pt>
                </c:lvl>
              </c:multiLvlStrCache>
            </c:multiLvlStrRef>
          </c:cat>
          <c:val>
            <c:numRef>
              <c:f>Sheet1!$B$2:$B$3</c:f>
              <c:numCache>
                <c:formatCode>General</c:formatCode>
                <c:ptCount val="2"/>
                <c:pt idx="0">
                  <c:v>519</c:v>
                </c:pt>
                <c:pt idx="1">
                  <c:v>155</c:v>
                </c:pt>
              </c:numCache>
            </c:numRef>
          </c:val>
        </c:ser>
        <c:ser>
          <c:idx val="1"/>
          <c:order val="1"/>
          <c:tx>
            <c:strRef>
              <c:f>Sheet1!$C$1</c:f>
              <c:strCache>
                <c:ptCount val="1"/>
                <c:pt idx="0">
                  <c:v>Pidoxa year</c:v>
                </c:pt>
              </c:strCache>
            </c:strRef>
          </c:tx>
          <c:spPr>
            <a:solidFill>
              <a:srgbClr val="C62F7C"/>
            </a:solidFill>
            <a:effectLst/>
          </c:spPr>
          <c:invertIfNegative val="0"/>
          <c:dLbls>
            <c:numFmt formatCode="&quot;$&quot;#,##0"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cat>
            <c:multiLvlStrRef>
              <c:f>Sheet1!$A$2:$A$3</c:f>
              <c:multiLvlStrCache>
                <c:ptCount val="2"/>
                <c:lvl>
                  <c:pt idx="0">
                    <c:v>Paid search cost / conversion</c:v>
                  </c:pt>
                  <c:pt idx="1">
                    <c:v>Blended cost / conversion</c:v>
                  </c:pt>
                </c:lvl>
              </c:multiLvlStrCache>
            </c:multiLvlStrRef>
          </c:cat>
          <c:val>
            <c:numRef>
              <c:f>Sheet1!$C$2:$C$3</c:f>
              <c:numCache>
                <c:formatCode>General</c:formatCode>
                <c:ptCount val="2"/>
                <c:pt idx="0">
                  <c:v>110</c:v>
                </c:pt>
                <c:pt idx="1">
                  <c:v>56</c:v>
                </c:pt>
              </c:numCache>
            </c:numRef>
          </c:val>
        </c:ser>
        <c:dLbls>
          <c:numFmt formatCode="&quot;$&quot;#,##0"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2CBD0"/>
              </a:solidFill>
              <a:prstDash val="solid"/>
              <a:round/>
            </a:ln>
          </c:spPr>
        </c:majorGridlines>
        <c:numFmt formatCode="&quot;$&quot;#,##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4"/>
        <c:crosses val="autoZero"/>
        <c:crossBetween val="between"/>
      </c:valAx>
      <c:spPr>
        <a:solidFill>
          <a:srgbClr val="F0EFEB"/>
        </a:solidFill>
        <a:ln>
          <a:noFill/>
        </a:ln>
        <a:effectLst/>
      </c:spPr>
    </c:plotArea>
    <c:legend>
      <c:legendPos val="b"/>
      <c:overlay val="0"/>
      <c:txPr>
        <a:bodyPr/>
        <a:lstStyle/>
        <a:p>
          <a:pPr>
            <a:defRPr sz="1100">
              <a:solidFill>
                <a:srgbClr val="6B6069"/>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41414"/>
                </a:solidFill>
                <a:latin typeface="+mn-lt"/>
              </a:defRPr>
            </a:pPr>
            <a:r>
              <a:rPr sz="1300" b="0" i="0" u="none" strike="noStrike">
                <a:solidFill>
                  <a:srgbClr val="141414"/>
                </a:solidFill>
                <a:latin typeface="+mn-lt"/>
              </a:rPr>
              <a:t>Share of signed cases by tier (%)</a:t>
            </a:r>
          </a:p>
        </c:rich>
      </c:tx>
      <c:layout/>
      <c:overlay val="0"/>
    </c:title>
    <c:autoTitleDeleted val="0"/>
    <c:plotArea>
      <c:layout/>
      <c:barChart>
        <c:barDir val="col"/>
        <c:grouping val="clustered"/>
        <c:varyColors val="0"/>
        <c:ser>
          <c:idx val="0"/>
          <c:order val="0"/>
          <c:tx>
            <c:strRef>
              <c:f>Sheet1!$B$1</c:f>
              <c:strCache>
                <c:ptCount val="1"/>
                <c:pt idx="0">
                  <c:v>Today</c:v>
                </c:pt>
              </c:strCache>
            </c:strRef>
          </c:tx>
          <c:spPr>
            <a:solidFill>
              <a:srgbClr val="8E838C"/>
            </a:solidFill>
            <a:effectLst/>
          </c:spPr>
          <c:invertIfNegative val="0"/>
          <c:dLbls>
            <c:numFmt formatCode="0&quot;%&quot;"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cat>
            <c:multiLvlStrRef>
              <c:f>Sheet1!$A$2:$A$6</c:f>
              <c:multiLvlStrCache>
                <c:ptCount val="5"/>
                <c:lvl>
                  <c:pt idx="0">
                    <c:v>Tier 1</c:v>
                  </c:pt>
                  <c:pt idx="1">
                    <c:v>Tier 2</c:v>
                  </c:pt>
                  <c:pt idx="2">
                    <c:v>Tier 3</c:v>
                  </c:pt>
                  <c:pt idx="3">
                    <c:v>Tier 4</c:v>
                  </c:pt>
                  <c:pt idx="4">
                    <c:v>Tier 5</c:v>
                  </c:pt>
                </c:lvl>
              </c:multiLvlStrCache>
            </c:multiLvlStrRef>
          </c:cat>
          <c:val>
            <c:numRef>
              <c:f>Sheet1!$B$2:$B$6</c:f>
              <c:numCache>
                <c:formatCode>General</c:formatCode>
                <c:ptCount val="5"/>
                <c:pt idx="0">
                  <c:v>20</c:v>
                </c:pt>
                <c:pt idx="1">
                  <c:v>45</c:v>
                </c:pt>
                <c:pt idx="2">
                  <c:v>25</c:v>
                </c:pt>
                <c:pt idx="3">
                  <c:v>8</c:v>
                </c:pt>
                <c:pt idx="4">
                  <c:v>2</c:v>
                </c:pt>
              </c:numCache>
            </c:numRef>
          </c:val>
        </c:ser>
        <c:ser>
          <c:idx val="1"/>
          <c:order val="1"/>
          <c:tx>
            <c:strRef>
              <c:f>Sheet1!$C$1</c:f>
              <c:strCache>
                <c:ptCount val="1"/>
                <c:pt idx="0">
                  <c:v>With the SCALE shift</c:v>
                </c:pt>
              </c:strCache>
            </c:strRef>
          </c:tx>
          <c:spPr>
            <a:solidFill>
              <a:srgbClr val="C62F7C"/>
            </a:solidFill>
            <a:effectLst/>
          </c:spPr>
          <c:invertIfNegative val="0"/>
          <c:dLbls>
            <c:numFmt formatCode="0&quot;%&quot;"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cat>
            <c:multiLvlStrRef>
              <c:f>Sheet1!$A$2:$A$6</c:f>
              <c:multiLvlStrCache>
                <c:ptCount val="5"/>
                <c:lvl>
                  <c:pt idx="0">
                    <c:v>Tier 1</c:v>
                  </c:pt>
                  <c:pt idx="1">
                    <c:v>Tier 2</c:v>
                  </c:pt>
                  <c:pt idx="2">
                    <c:v>Tier 3</c:v>
                  </c:pt>
                  <c:pt idx="3">
                    <c:v>Tier 4</c:v>
                  </c:pt>
                  <c:pt idx="4">
                    <c:v>Tier 5</c:v>
                  </c:pt>
                </c:lvl>
              </c:multiLvlStrCache>
            </c:multiLvlStrRef>
          </c:cat>
          <c:val>
            <c:numRef>
              <c:f>Sheet1!$C$2:$C$6</c:f>
              <c:numCache>
                <c:formatCode>General</c:formatCode>
                <c:ptCount val="5"/>
                <c:pt idx="0">
                  <c:v>10</c:v>
                </c:pt>
                <c:pt idx="1">
                  <c:v>33</c:v>
                </c:pt>
                <c:pt idx="2">
                  <c:v>33</c:v>
                </c:pt>
                <c:pt idx="3">
                  <c:v>18</c:v>
                </c:pt>
                <c:pt idx="4">
                  <c:v>6</c:v>
                </c:pt>
              </c:numCache>
            </c:numRef>
          </c:val>
        </c:ser>
        <c:dLbls>
          <c:numFmt formatCode="0&quot;%&quot;" sourceLinked="0"/>
          <c:txPr>
            <a:bodyPr/>
            <a:lstStyle/>
            <a:p>
              <a:pPr>
                <a:defRPr b="0" i="0" strike="noStrike" sz="1100" u="none">
                  <a:solidFill>
                    <a:srgbClr val="141414"/>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6069"/>
                </a:solidFill>
                <a:latin typeface="+mn-lt"/>
              </a:defRPr>
            </a:pPr>
            <a:endParaRPr lang="en-US"/>
          </a:p>
        </c:txPr>
        <c:crossAx val="2094734552"/>
        <c:crosses val="autoZero"/>
        <c:auto val="1"/>
        <c:lblAlgn val="ctr"/>
        <c:noMultiLvlLbl val="1"/>
      </c:catAx>
      <c:valAx>
        <c:axId val="2094734552"/>
        <c:scaling>
          <c:orientation val="minMax"/>
          <c:max val="50"/>
        </c:scaling>
        <c:delete val="0"/>
        <c:axPos val="l"/>
        <c:majorGridlines>
          <c:spPr>
            <a:ln w="6350" cap="flat">
              <a:solidFill>
                <a:srgbClr val="D2CB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4"/>
        <c:crosses val="autoZero"/>
        <c:crossBetween val="between"/>
      </c:valAx>
      <c:spPr>
        <a:solidFill>
          <a:srgbClr val="F0EFEB"/>
        </a:solidFill>
        <a:ln>
          <a:noFill/>
        </a:ln>
        <a:effectLst/>
      </c:spPr>
    </c:plotArea>
    <c:legend>
      <c:legendPos val="b"/>
      <c:overlay val="0"/>
      <c:txPr>
        <a:bodyPr/>
        <a:lstStyle/>
        <a:p>
          <a:pPr>
            <a:defRPr sz="1100">
              <a:solidFill>
                <a:srgbClr val="6B6069"/>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41414"/>
                </a:solidFill>
                <a:latin typeface="+mn-lt"/>
              </a:defRPr>
            </a:pPr>
            <a:r>
              <a:rPr sz="1300" b="0" i="0" u="none" strike="noStrike">
                <a:solidFill>
                  <a:srgbClr val="141414"/>
                </a:solidFill>
                <a:latin typeface="+mn-lt"/>
              </a:rPr>
              <a:t>Modeled annual fees by tier — growing firm, 15 signed cases a month</a:t>
            </a:r>
          </a:p>
        </c:rich>
      </c:tx>
      <c:layout/>
      <c:overlay val="0"/>
    </c:title>
    <c:autoTitleDeleted val="0"/>
    <c:plotArea>
      <c:layout/>
      <c:barChart>
        <c:barDir val="col"/>
        <c:grouping val="clustered"/>
        <c:varyColors val="0"/>
        <c:ser>
          <c:idx val="0"/>
          <c:order val="0"/>
          <c:tx>
            <c:strRef>
              <c:f>Sheet1!$B$1</c:f>
              <c:strCache>
                <c:ptCount val="1"/>
                <c:pt idx="0">
                  <c:v>Fees today</c:v>
                </c:pt>
              </c:strCache>
            </c:strRef>
          </c:tx>
          <c:spPr>
            <a:solidFill>
              <a:srgbClr val="8E838C"/>
            </a:solidFill>
            <a:effectLst/>
          </c:spPr>
          <c:invertIfNegative val="0"/>
          <c:dLbls>
            <c:numFmt formatCode="&quot;$&quot;0.0&quot;M&quot;" sourceLinked="0"/>
            <c:txPr>
              <a:bodyPr/>
              <a:lstStyle/>
              <a:p>
                <a:pPr>
                  <a:defRPr b="0" i="0" strike="noStrike" sz="1000" u="none">
                    <a:solidFill>
                      <a:srgbClr val="141414"/>
                    </a:solidFill>
                    <a:latin typeface="+mn-lt"/>
                  </a:defRPr>
                </a:pPr>
              </a:p>
            </c:txPr>
            <c:showLegendKey val="0"/>
            <c:showVal val="1"/>
            <c:showCatName val="0"/>
            <c:showSerName val="0"/>
            <c:showPercent val="0"/>
            <c:showBubbleSize val="0"/>
            <c:showLeaderLines val="0"/>
          </c:dLbls>
          <c:cat>
            <c:multiLvlStrRef>
              <c:f>Sheet1!$A$2:$A$6</c:f>
              <c:multiLvlStrCache>
                <c:ptCount val="5"/>
                <c:lvl>
                  <c:pt idx="0">
                    <c:v>Tier 1</c:v>
                  </c:pt>
                  <c:pt idx="1">
                    <c:v>Tier 2</c:v>
                  </c:pt>
                  <c:pt idx="2">
                    <c:v>Tier 3</c:v>
                  </c:pt>
                  <c:pt idx="3">
                    <c:v>Tier 4</c:v>
                  </c:pt>
                  <c:pt idx="4">
                    <c:v>Tier 5</c:v>
                  </c:pt>
                </c:lvl>
              </c:multiLvlStrCache>
            </c:multiLvlStrRef>
          </c:cat>
          <c:val>
            <c:numRef>
              <c:f>Sheet1!$B$2:$B$6</c:f>
              <c:numCache>
                <c:formatCode>General</c:formatCode>
                <c:ptCount val="5"/>
                <c:pt idx="0">
                  <c:v>0.054</c:v>
                </c:pt>
                <c:pt idx="1">
                  <c:v>0.729</c:v>
                </c:pt>
                <c:pt idx="2">
                  <c:v>1.8</c:v>
                </c:pt>
                <c:pt idx="3">
                  <c:v>3.6</c:v>
                </c:pt>
                <c:pt idx="4">
                  <c:v>2.16</c:v>
                </c:pt>
              </c:numCache>
            </c:numRef>
          </c:val>
        </c:ser>
        <c:ser>
          <c:idx val="1"/>
          <c:order val="1"/>
          <c:tx>
            <c:strRef>
              <c:f>Sheet1!$C$1</c:f>
              <c:strCache>
                <c:ptCount val="1"/>
                <c:pt idx="0">
                  <c:v>Fees with the shift</c:v>
                </c:pt>
              </c:strCache>
            </c:strRef>
          </c:tx>
          <c:spPr>
            <a:solidFill>
              <a:srgbClr val="3C8F5F"/>
            </a:solidFill>
            <a:effectLst/>
          </c:spPr>
          <c:invertIfNegative val="0"/>
          <c:dLbls>
            <c:numFmt formatCode="&quot;$&quot;0.0&quot;M&quot;" sourceLinked="0"/>
            <c:txPr>
              <a:bodyPr/>
              <a:lstStyle/>
              <a:p>
                <a:pPr>
                  <a:defRPr b="0" i="0" strike="noStrike" sz="1000" u="none">
                    <a:solidFill>
                      <a:srgbClr val="141414"/>
                    </a:solidFill>
                    <a:latin typeface="+mn-lt"/>
                  </a:defRPr>
                </a:pPr>
              </a:p>
            </c:txPr>
            <c:showLegendKey val="0"/>
            <c:showVal val="1"/>
            <c:showCatName val="0"/>
            <c:showSerName val="0"/>
            <c:showPercent val="0"/>
            <c:showBubbleSize val="0"/>
            <c:showLeaderLines val="0"/>
          </c:dLbls>
          <c:cat>
            <c:multiLvlStrRef>
              <c:f>Sheet1!$A$2:$A$6</c:f>
              <c:multiLvlStrCache>
                <c:ptCount val="5"/>
                <c:lvl>
                  <c:pt idx="0">
                    <c:v>Tier 1</c:v>
                  </c:pt>
                  <c:pt idx="1">
                    <c:v>Tier 2</c:v>
                  </c:pt>
                  <c:pt idx="2">
                    <c:v>Tier 3</c:v>
                  </c:pt>
                  <c:pt idx="3">
                    <c:v>Tier 4</c:v>
                  </c:pt>
                  <c:pt idx="4">
                    <c:v>Tier 5</c:v>
                  </c:pt>
                </c:lvl>
              </c:multiLvlStrCache>
            </c:multiLvlStrRef>
          </c:cat>
          <c:val>
            <c:numRef>
              <c:f>Sheet1!$C$2:$C$6</c:f>
              <c:numCache>
                <c:formatCode>General</c:formatCode>
                <c:ptCount val="5"/>
                <c:pt idx="0">
                  <c:v>0.027</c:v>
                </c:pt>
                <c:pt idx="1">
                  <c:v>0.535</c:v>
                </c:pt>
                <c:pt idx="2">
                  <c:v>2.4</c:v>
                </c:pt>
                <c:pt idx="3">
                  <c:v>8.1</c:v>
                </c:pt>
                <c:pt idx="4">
                  <c:v>6.5</c:v>
                </c:pt>
              </c:numCache>
            </c:numRef>
          </c:val>
        </c:ser>
        <c:dLbls>
          <c:numFmt formatCode="&quot;$&quot;0.0&quot;M&quot;" sourceLinked="0"/>
          <c:txPr>
            <a:bodyPr/>
            <a:lstStyle/>
            <a:p>
              <a:pPr>
                <a:defRPr b="0" i="0" strike="noStrike" sz="1000" u="none">
                  <a:solidFill>
                    <a:srgbClr val="141414"/>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6069"/>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2CBD0"/>
              </a:solidFill>
              <a:prstDash val="solid"/>
              <a:round/>
            </a:ln>
          </c:spPr>
        </c:majorGridlines>
        <c:numFmt formatCode="&quot;$&quot;0&quot;M&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069"/>
                </a:solidFill>
                <a:latin typeface="+mn-lt"/>
              </a:defRPr>
            </a:pPr>
            <a:endParaRPr lang="en-US"/>
          </a:p>
        </c:txPr>
        <c:crossAx val="2094734554"/>
        <c:crosses val="autoZero"/>
        <c:crossBetween val="between"/>
      </c:valAx>
      <c:spPr>
        <a:solidFill>
          <a:srgbClr val="F0EFEB"/>
        </a:solidFill>
        <a:ln>
          <a:noFill/>
        </a:ln>
        <a:effectLst/>
      </c:spPr>
    </c:plotArea>
    <c:legend>
      <c:legendPos val="b"/>
      <c:overlay val="0"/>
      <c:txPr>
        <a:bodyPr/>
        <a:lstStyle/>
        <a:p>
          <a:pPr>
            <a:defRPr sz="1100">
              <a:solidFill>
                <a:srgbClr val="6B6069"/>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two results. Everything in the first section is documented from the two engagements; the second section is the method we install to repeat it. Firm names, markets and dates are withheld under NDA — say so if asked, and do not fill them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caveats out loud — attorneys respect a number that comes with its definition. Firm A's baseline CPA almost certainly included the firm's TV and radio; ours is digital-only but fully loaded with our fees. The 90-day figure is the one a managing partner will not argue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firm's onboarding brief, creative brief and contract; the prior-year intake sign-up reports (marketing source blank on every one). Program excluded TV and radio buying by contract — we advised on it and measured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from the program media plan ("Auto CPA by Month") and the monthly client reports. Month 1 $882 (−56.5%), Month 2 $984 (−51.5%), Month 3 $1,405 (−30.7%); first 90 days $1,049 (−48.3%). Do not quote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figures from the monthly client reports and the SEO reports for the engagement. Statistically significant audience and creative tests (Kruskal-Wallis, chi-square) picked the winners: Spanish-speaking and lower-income audiences, "insurance gap" messaging, the firm's brand character; New Drivers and one outlying metro were retired.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offline attribution reports for the engagement. Station call letters withheld. The point for a prospect: memory media is measurable without last click — and the firm had never seen its own buy ranked.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analytics model-comparison export for the engagement year vs the prior year (paid search $519.39 → $110.04, −78.8%; blended $155.41 → $56.03, −63.9%; total tracked conversions 1,372 → 14,293); discovery notes; weekly campaign reports. Conversions are tracked goals, not signed cases — say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firm's analytics audience overviews (program period vs prior year), the published anonymized case study for the engagement, weekly search reports. These are the brand-lift metrics the deck argues for: branded search, direct and returning traffic, qualified leads — not last-click form fills.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multi-touch attribution dataset for the engagement (journey position, average touches, influence share). The attribution dispute is a lesson, not a boast: agree the scoreboard in writing in week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the 1–5 scale and the case-mix model (section two) formalize. In the two engagements the tiering was done after the fact from the firms' records; the Case Value Diagnostic makes it the intake standard from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slide. Each lesson maps to a letter; the second half of the deck is the engine those lessons became, and the diagnostic that installs it for the next 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sequence matters: memory (recall the name) → confirmation (reviews, stories, video) → speed (first responsive human). Both engagements moved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scale is the spine of the package. Fiber Velocity scores passings and penetration; the legal journey scores cases. Everything downstream — intake triage, attribution, the model, the media plan — is expressed in 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mix for a paid-search-led firm. In the interactive diagnostic the attorney sets their own mix with five sliders; the chart on this slide is the default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Growing firm default: 15 signed cases a month, default mix 20/45/25/8/2, planning fees $1.5K / $9K / $40K / $250K / $600K. The partners will do the arithmetic anyway; the slide does it for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is reproduced live in the diagnostic at the attorney's own mix. The point to land: lead value is a function of the mix, and the mix is a function of brand and intake — not of bid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funnel is not disparaged; it is placed where it belongs. The Lifetime attribution study is the proof point: ~1% of paid clicks became a lead, and when memory media was cut in half the click funnels downstream got worse, not cheaper.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these get treated as media problems and fixed with more media. They are brand problems. In the diagnostic, the rows the attorney's own answers point at are marked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Signal — Digital and media marketing. The letter is scored as one of the five pillars in the diagnostic; findings that name it mark it "named in your findings" on the readout.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 Earned content and brand. The letter is scored as one of the five pillars in the diagnostic; findings that name it mark it "named in your findings" on the readout.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Acquire — Lead gen, nurture and the parallel buy flow. The letter is scored as one of the five pillars in the diagnostic; findings that name it mark it "named in your findings" on the readout.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Lift — Brand equity strategy. The letter is scored as one of the five pillars in the diagnostic; findings that name it mark it "named in your findings" on the readout.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 — New areas, channels and legs of revenue. The letter is scored as one of the five pillars in the diagnostic; findings that name it mark it "named in your findings" on the readout.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is written for the injured person and the family together, because in the cases that matter the injured person is not the one with the phone. In the diagnostic, stages where the attorney's answers say the friction is today are marked "You,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is written for the injured person and the family together, because in the cases that matter the injured person is not the one with the phone. In the diagnostic, stages where the attorney's answers say the friction is today are marked "You,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Intake is positioned as the thing that pays this month with no media spend. It lowers the perceived cost of saying yes and it sequences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audiences, two sets of triggers. This set works on the attorney moving through the diagnostic. Each is placed at a named step; the companion paper has the full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does not evaluate; it recognizes, confirms and responds to speed. The program is a system for being recognized, confirmable and fast.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room through the live journey here rather than reading the slide. The readout shown is the growing-firm default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bands scaled from the Pidoxa Marketing ranges for a high-spend vertical. Confirm against the rate card and the one-firm-per-metro policy before the first attorney sees them. Media sits with the firm's budget and is released by the scoreboard.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2–3 is marked in mint: the intake journey is the step that pays in month one and funds patience for the brand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early with any attorney audience: the program is written to the rules, and their bar counsel sees everything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One firm per metro; a conflict check happens before the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640080"/>
            <a:ext cx="2011680" cy="338328"/>
          </a:xfrm>
          <a:prstGeom prst="rect">
            <a:avLst/>
          </a:prstGeom>
        </p:spPr>
      </p:pic>
      <p:sp>
        <p:nvSpPr>
          <p:cNvPr id="3" name="Text 0"/>
          <p:cNvSpPr/>
          <p:nvPr>
            <p:ph idx="101" type="title" hasCustomPrompt="1"/>
          </p:nvPr>
        </p:nvSpPr>
        <p:spPr>
          <a:xfrm>
            <a:off x="548640" y="1828800"/>
            <a:ext cx="11064240" cy="2377440"/>
          </a:xfrm>
          <a:prstGeom prst="rect">
            <a:avLst/>
          </a:prstGeom>
          <a:noFill/>
          <a:ln/>
        </p:spPr>
        <p:txBody>
          <a:bodyPr wrap="square" rtlCol="0"/>
          <a:lstStyle>
            <a:lvl1pPr algn="l" indent="0" marL="0">
              <a:buNone/>
              <a:defRPr lang="en-US" sz="5600" b="1" dirty="0">
                <a:solidFill>
                  <a:schemeClr val="tx1"/>
                </a:solidFill>
              </a:defRPr>
            </a:lvl1pPr>
          </a:lstStyle>
          <a:p>
            <a:pPr algn="l" indent="0" marL="0">
              <a:buNone/>
            </a:pPr>
            <a:r>
              <a:rPr lang="en-US" sz="5600" b="1" dirty="0">
                <a:solidFill>
                  <a:schemeClr val="tx1"/>
                </a:solidFill>
              </a:rPr>
              <a:t>Title</a:t>
            </a:r>
            <a:endParaRPr lang="en-US" sz="5600" dirty="0"/>
          </a:p>
        </p:txBody>
      </p:sp>
      <p:sp>
        <p:nvSpPr>
          <p:cNvPr id="4" name="Text 0"/>
          <p:cNvSpPr/>
          <p:nvPr>
            <p:ph idx="102" type="body" hasCustomPrompt="1"/>
          </p:nvPr>
        </p:nvSpPr>
        <p:spPr>
          <a:xfrm>
            <a:off x="548640" y="4389120"/>
            <a:ext cx="8686800" cy="1463040"/>
          </a:xfrm>
          <a:prstGeom prst="rect">
            <a:avLst/>
          </a:prstGeom>
          <a:noFill/>
          <a:ln/>
        </p:spPr>
        <p:txBody>
          <a:bodyPr wrap="square" rtlCol="0"/>
          <a:lstStyle>
            <a:lvl1pPr algn="l" indent="0" marL="0">
              <a:buNone/>
              <a:defRPr lang="en-US" sz="1800" dirty="0">
                <a:solidFill>
                  <a:schemeClr val="tx2"/>
                </a:solidFill>
              </a:defRPr>
            </a:lvl1pPr>
          </a:lstStyle>
          <a:p>
            <a:pPr algn="l" indent="0" marL="0">
              <a:buNone/>
            </a:pPr>
            <a:r>
              <a:rPr lang="en-US" sz="1800" dirty="0">
                <a:solidFill>
                  <a:schemeClr val="tx2"/>
                </a:solidFill>
              </a:rPr>
              <a:t>Subtitle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accent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011680"/>
            <a:ext cx="11064240" cy="2194560"/>
          </a:xfrm>
          <a:prstGeom prst="rect">
            <a:avLst/>
          </a:prstGeom>
          <a:noFill/>
          <a:ln/>
        </p:spPr>
        <p:txBody>
          <a:bodyPr wrap="square" rtlCol="0"/>
          <a:lstStyle>
            <a:lvl1pPr algn="l" indent="0" marL="0">
              <a:buNone/>
              <a:defRPr lang="en-US" sz="6400" b="1" dirty="0">
                <a:solidFill>
                  <a:srgbClr val="FFFFFF"/>
                </a:solidFill>
              </a:defRPr>
            </a:lvl1pPr>
          </a:lstStyle>
          <a:p>
            <a:pPr algn="l" indent="0" marL="0">
              <a:buNone/>
            </a:pPr>
            <a:r>
              <a:rPr lang="en-US" sz="6400" b="1" dirty="0">
                <a:solidFill>
                  <a:srgbClr val="FFFFFF"/>
                </a:solidFill>
              </a:rPr>
              <a:t>Section</a:t>
            </a:r>
            <a:endParaRPr lang="en-US" sz="6400" dirty="0"/>
          </a:p>
        </p:txBody>
      </p:sp>
      <p:sp>
        <p:nvSpPr>
          <p:cNvPr id="3" name="Text 0"/>
          <p:cNvSpPr/>
          <p:nvPr>
            <p:ph idx="101" type="body" hasCustomPrompt="1"/>
          </p:nvPr>
        </p:nvSpPr>
        <p:spPr>
          <a:xfrm>
            <a:off x="548640" y="4389120"/>
            <a:ext cx="9144000" cy="1280160"/>
          </a:xfrm>
          <a:prstGeom prst="rect">
            <a:avLst/>
          </a:prstGeom>
          <a:noFill/>
          <a:ln/>
        </p:spPr>
        <p:txBody>
          <a:bodyPr wrap="square" rtlCol="0"/>
          <a:lstStyle>
            <a:lvl1pPr algn="l" indent="0" marL="0">
              <a:buNone/>
              <a:defRPr lang="en-US" sz="2000" dirty="0">
                <a:solidFill>
                  <a:srgbClr val="FFFFFF"/>
                </a:solidFill>
              </a:defRPr>
            </a:lvl1pPr>
          </a:lstStyle>
          <a:p>
            <a:pPr algn="l" indent="0" marL="0">
              <a:buNone/>
            </a:pPr>
            <a:r>
              <a:rPr lang="en-US" sz="2000" dirty="0">
                <a:solidFill>
                  <a:srgbClr val="FFFFFF"/>
                </a:solidFill>
              </a:rPr>
              <a:t>Lead</a:t>
            </a:r>
            <a:endParaRPr lang="en-US" sz="2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6400800"/>
            <a:ext cx="1005840" cy="169164"/>
          </a:xfrm>
          <a:prstGeom prst="rect">
            <a:avLst/>
          </a:prstGeom>
        </p:spPr>
      </p:pic>
      <p:sp>
        <p:nvSpPr>
          <p:cNvPr id="3" name="Text 0"/>
          <p:cNvSpPr txBox="1"/>
          <p:nvPr/>
        </p:nvSpPr>
        <p:spPr>
          <a:xfrm>
            <a:off x="1737360" y="6355080"/>
            <a:ext cx="7315200" cy="274320"/>
          </a:xfrm>
          <a:prstGeom prst="rect">
            <a:avLst/>
          </a:prstGeom>
          <a:noFill/>
          <a:ln/>
        </p:spPr>
        <p:txBody>
          <a:bodyPr wrap="square" lIns="0" tIns="0" rIns="0" bIns="0" rtlCol="0" anchor="ctr"/>
          <a:lstStyle/>
          <a:p>
            <a:pPr indent="0" marL="0">
              <a:buNone/>
            </a:pPr>
            <a:r>
              <a:rPr lang="en-US" sz="900" spc="200" kern="0" dirty="0">
                <a:solidFill>
                  <a:schemeClr val="tx2"/>
                </a:solidFill>
              </a:rPr>
              <a:t>Legal practice group · The Case Value Diagnostic · Personal injury</a:t>
            </a:r>
            <a:endParaRPr lang="en-US" sz="900" dirty="0"/>
          </a:p>
        </p:txBody>
      </p:sp>
      <p:sp>
        <p:nvSpPr>
          <p:cNvPr id="4" name="Text 1"/>
          <p:cNvSpPr/>
          <p:nvPr>
            <p:ph idx="102" type="body" hasCustomPrompt="1"/>
          </p:nvPr>
        </p:nvSpPr>
        <p:spPr>
          <a:xfrm>
            <a:off x="548640" y="411480"/>
            <a:ext cx="9144000" cy="274320"/>
          </a:xfrm>
          <a:prstGeom prst="rect">
            <a:avLst/>
          </a:prstGeom>
          <a:noFill/>
          <a:ln/>
        </p:spPr>
        <p:txBody>
          <a:bodyPr wrap="square" rtlCol="0"/>
          <a:lstStyle>
            <a:lvl1pPr indent="0" marL="0">
              <a:buNone/>
              <a:defRPr lang="en-US" sz="1000" spc="300" kern="0" dirty="0">
                <a:solidFill>
                  <a:schemeClr val="accent1"/>
                </a:solidFill>
              </a:defRPr>
            </a:lvl1pPr>
          </a:lstStyle>
          <a:p>
            <a:pPr indent="0" marL="0">
              <a:buNone/>
            </a:pPr>
            <a:r>
              <a:rPr lang="en-US" sz="1000" spc="300" kern="0" dirty="0">
                <a:solidFill>
                  <a:schemeClr val="accent1"/>
                </a:solidFill>
              </a:rPr>
              <a:t>Eyebrow</a:t>
            </a:r>
            <a:endParaRPr lang="en-US" sz="1000" dirty="0"/>
          </a:p>
        </p:txBody>
      </p:sp>
      <p:sp>
        <p:nvSpPr>
          <p:cNvPr id="5" name="Text 1"/>
          <p:cNvSpPr/>
          <p:nvPr>
            <p:ph idx="103" type="title" hasCustomPrompt="1"/>
          </p:nvPr>
        </p:nvSpPr>
        <p:spPr>
          <a:xfrm>
            <a:off x="548640" y="685800"/>
            <a:ext cx="11064240" cy="105156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r>
              <a:rPr lang="en-US" sz="2800" b="1" dirty="0">
                <a:solidFill>
                  <a:schemeClr val="tx1"/>
                </a:solidFill>
              </a:rPr>
              <a:t>Title</a:t>
            </a:r>
            <a:endParaRPr lang="en-US" sz="2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4.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548640" y="1828800"/>
            <a:ext cx="11064240" cy="2377440"/>
          </a:xfrm>
          <a:prstGeom prst="rect">
            <a:avLst/>
          </a:prstGeom>
          <a:noFill/>
          <a:ln/>
        </p:spPr>
        <p:txBody>
          <a:bodyPr wrap="square" lIns="0" tIns="0" rIns="0" bIns="0" rtlCol="0" anchor="b"/>
          <a:lstStyle/>
          <a:p>
            <a:pPr algn="l" indent="0" marL="0">
              <a:buNone/>
            </a:pPr>
            <a:r>
              <a:rPr lang="en-US" sz="5600" b="1" dirty="0">
                <a:solidFill>
                  <a:schemeClr val="tx1"/>
                </a:solidFill>
              </a:rPr>
              <a:t>Cost per signed case cut in half. </a:t>
            </a:r>
            <a:pPr algn="l" indent="0" marL="0">
              <a:buNone/>
            </a:pPr>
            <a:r>
              <a:rPr lang="en-US" sz="5600" b="1" dirty="0">
                <a:solidFill>
                  <a:schemeClr val="accent1"/>
                </a:solidFill>
              </a:rPr>
              <a:t>Case value up 38%.</a:t>
            </a:r>
            <a:endParaRPr lang="en-US" sz="5600" dirty="0"/>
          </a:p>
        </p:txBody>
      </p:sp>
      <p:sp>
        <p:nvSpPr>
          <p:cNvPr id="3" name="Text 0"/>
          <p:cNvSpPr/>
          <p:nvPr>
            <p:ph idx="102" type="body" hasCustomPrompt="1"/>
          </p:nvPr>
        </p:nvSpPr>
        <p:spPr>
          <a:xfrm>
            <a:off x="548640" y="4389120"/>
            <a:ext cx="8686800" cy="1463040"/>
          </a:xfrm>
          <a:prstGeom prst="rect">
            <a:avLst/>
          </a:prstGeom>
          <a:noFill/>
          <a:ln/>
        </p:spPr>
        <p:txBody>
          <a:bodyPr wrap="square" lIns="0" tIns="0" rIns="0" bIns="0" rtlCol="0" anchor="t"/>
          <a:lstStyle/>
          <a:p>
            <a:pPr algn="l" indent="0" marL="0">
              <a:buNone/>
            </a:pPr>
            <a:r>
              <a:rPr lang="en-US" sz="1800" dirty="0">
                <a:solidFill>
                  <a:schemeClr val="tx2"/>
                </a:solidFill>
              </a:rPr>
              <a:t>What Pidoxa did for two top-tier personal injury firms — and the Case Value Diagnostic that turns the same engine on for yours. Pidoxa Legal practice group</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RESULTS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Two top-tier injury firms. Same engine. Here is what moved</a:t>
            </a:r>
            <a:endParaRPr lang="en-US" sz="2800" dirty="0"/>
          </a:p>
        </p:txBody>
      </p:sp>
      <p:sp>
        <p:nvSpPr>
          <p:cNvPr id="4" name="Shape 2"/>
          <p:cNvSpPr/>
          <p:nvPr/>
        </p:nvSpPr>
        <p:spPr>
          <a:xfrm>
            <a:off x="548640" y="1920240"/>
            <a:ext cx="2651760" cy="1600200"/>
          </a:xfrm>
          <a:prstGeom prst="rect">
            <a:avLst/>
          </a:prstGeom>
          <a:solidFill>
            <a:schemeClr val="bg2"/>
          </a:solidFill>
          <a:ln w="9525">
            <a:solidFill>
              <a:srgbClr val="D2CBD0"/>
            </a:solidFill>
            <a:prstDash val="solid"/>
          </a:ln>
        </p:spPr>
      </p:sp>
      <p:sp>
        <p:nvSpPr>
          <p:cNvPr id="5" name="Text 3"/>
          <p:cNvSpPr txBox="1"/>
          <p:nvPr/>
        </p:nvSpPr>
        <p:spPr>
          <a:xfrm>
            <a:off x="777240" y="2103120"/>
            <a:ext cx="2194560" cy="777240"/>
          </a:xfrm>
          <a:prstGeom prst="rect">
            <a:avLst/>
          </a:prstGeom>
          <a:noFill/>
          <a:ln/>
        </p:spPr>
        <p:txBody>
          <a:bodyPr wrap="square" lIns="0" tIns="0" rIns="0" bIns="0" rtlCol="0" anchor="t"/>
          <a:lstStyle/>
          <a:p>
            <a:pPr indent="0" marL="0">
              <a:buNone/>
            </a:pPr>
            <a:r>
              <a:rPr lang="en-US" sz="4000" b="1" dirty="0">
                <a:solidFill>
                  <a:srgbClr val="3C8F5F"/>
                </a:solidFill>
              </a:rPr>
              <a:t>−57%</a:t>
            </a:r>
            <a:endParaRPr lang="en-US" sz="4000" dirty="0"/>
          </a:p>
        </p:txBody>
      </p:sp>
      <p:sp>
        <p:nvSpPr>
          <p:cNvPr id="6" name="Text 4"/>
          <p:cNvSpPr txBox="1"/>
          <p:nvPr/>
        </p:nvSpPr>
        <p:spPr>
          <a:xfrm>
            <a:off x="777240" y="2834640"/>
            <a:ext cx="2194560" cy="594360"/>
          </a:xfrm>
          <a:prstGeom prst="rect">
            <a:avLst/>
          </a:prstGeom>
          <a:noFill/>
          <a:ln/>
        </p:spPr>
        <p:txBody>
          <a:bodyPr wrap="square" lIns="0" tIns="0" rIns="0" bIns="0" rtlCol="0" anchor="t"/>
          <a:lstStyle/>
          <a:p>
            <a:pPr indent="0" marL="0">
              <a:buNone/>
            </a:pPr>
            <a:r>
              <a:rPr lang="en-US" sz="1150" dirty="0">
                <a:solidFill>
                  <a:schemeClr val="tx2"/>
                </a:solidFill>
              </a:rPr>
              <a:t>cost per signed auto case in the launch month — $2,029 → $882, fully loaded</a:t>
            </a:r>
            <a:endParaRPr lang="en-US" sz="1150" dirty="0"/>
          </a:p>
        </p:txBody>
      </p:sp>
      <p:sp>
        <p:nvSpPr>
          <p:cNvPr id="7" name="Shape 5"/>
          <p:cNvSpPr/>
          <p:nvPr/>
        </p:nvSpPr>
        <p:spPr>
          <a:xfrm>
            <a:off x="3355848" y="1920240"/>
            <a:ext cx="2651760" cy="1600200"/>
          </a:xfrm>
          <a:prstGeom prst="rect">
            <a:avLst/>
          </a:prstGeom>
          <a:solidFill>
            <a:schemeClr val="bg2"/>
          </a:solidFill>
          <a:ln w="9525">
            <a:solidFill>
              <a:srgbClr val="D2CBD0"/>
            </a:solidFill>
            <a:prstDash val="solid"/>
          </a:ln>
        </p:spPr>
      </p:sp>
      <p:sp>
        <p:nvSpPr>
          <p:cNvPr id="8" name="Text 6"/>
          <p:cNvSpPr txBox="1"/>
          <p:nvPr/>
        </p:nvSpPr>
        <p:spPr>
          <a:xfrm>
            <a:off x="3584448" y="2103120"/>
            <a:ext cx="2194560" cy="777240"/>
          </a:xfrm>
          <a:prstGeom prst="rect">
            <a:avLst/>
          </a:prstGeom>
          <a:noFill/>
          <a:ln/>
        </p:spPr>
        <p:txBody>
          <a:bodyPr wrap="square" lIns="0" tIns="0" rIns="0" bIns="0" rtlCol="0" anchor="t"/>
          <a:lstStyle/>
          <a:p>
            <a:pPr indent="0" marL="0">
              <a:buNone/>
            </a:pPr>
            <a:r>
              <a:rPr lang="en-US" sz="4000" b="1" dirty="0">
                <a:solidFill>
                  <a:srgbClr val="3C8F5F"/>
                </a:solidFill>
              </a:rPr>
              <a:t>−48%</a:t>
            </a:r>
            <a:endParaRPr lang="en-US" sz="4000" dirty="0"/>
          </a:p>
        </p:txBody>
      </p:sp>
      <p:sp>
        <p:nvSpPr>
          <p:cNvPr id="9" name="Text 7"/>
          <p:cNvSpPr txBox="1"/>
          <p:nvPr/>
        </p:nvSpPr>
        <p:spPr>
          <a:xfrm>
            <a:off x="3584448" y="2834640"/>
            <a:ext cx="2194560" cy="594360"/>
          </a:xfrm>
          <a:prstGeom prst="rect">
            <a:avLst/>
          </a:prstGeom>
          <a:noFill/>
          <a:ln/>
        </p:spPr>
        <p:txBody>
          <a:bodyPr wrap="square" lIns="0" tIns="0" rIns="0" bIns="0" rtlCol="0" anchor="t"/>
          <a:lstStyle/>
          <a:p>
            <a:pPr indent="0" marL="0">
              <a:buNone/>
            </a:pPr>
            <a:r>
              <a:rPr lang="en-US" sz="1150" dirty="0">
                <a:solidFill>
                  <a:schemeClr val="tx2"/>
                </a:solidFill>
              </a:rPr>
              <a:t>cost per signed case over the first 90 days — $1,049 vs the $2,029 baseline</a:t>
            </a:r>
            <a:endParaRPr lang="en-US" sz="1150" dirty="0"/>
          </a:p>
        </p:txBody>
      </p:sp>
      <p:sp>
        <p:nvSpPr>
          <p:cNvPr id="10" name="Shape 8"/>
          <p:cNvSpPr/>
          <p:nvPr/>
        </p:nvSpPr>
        <p:spPr>
          <a:xfrm>
            <a:off x="6163056" y="1920240"/>
            <a:ext cx="2651760" cy="1600200"/>
          </a:xfrm>
          <a:prstGeom prst="rect">
            <a:avLst/>
          </a:prstGeom>
          <a:solidFill>
            <a:schemeClr val="bg2"/>
          </a:solidFill>
          <a:ln w="9525">
            <a:solidFill>
              <a:srgbClr val="D2CBD0"/>
            </a:solidFill>
            <a:prstDash val="solid"/>
          </a:ln>
        </p:spPr>
      </p:sp>
      <p:sp>
        <p:nvSpPr>
          <p:cNvPr id="11" name="Text 9"/>
          <p:cNvSpPr txBox="1"/>
          <p:nvPr/>
        </p:nvSpPr>
        <p:spPr>
          <a:xfrm>
            <a:off x="6391656" y="2103120"/>
            <a:ext cx="2194560" cy="777240"/>
          </a:xfrm>
          <a:prstGeom prst="rect">
            <a:avLst/>
          </a:prstGeom>
          <a:noFill/>
          <a:ln/>
        </p:spPr>
        <p:txBody>
          <a:bodyPr wrap="square" lIns="0" tIns="0" rIns="0" bIns="0" rtlCol="0" anchor="t"/>
          <a:lstStyle/>
          <a:p>
            <a:pPr indent="0" marL="0">
              <a:buNone/>
            </a:pPr>
            <a:r>
              <a:rPr lang="en-US" sz="4000" b="1" dirty="0">
                <a:solidFill>
                  <a:srgbClr val="4B51A3"/>
                </a:solidFill>
              </a:rPr>
              <a:t>+38%</a:t>
            </a:r>
            <a:endParaRPr lang="en-US" sz="4000" dirty="0"/>
          </a:p>
        </p:txBody>
      </p:sp>
      <p:sp>
        <p:nvSpPr>
          <p:cNvPr id="12" name="Text 10"/>
          <p:cNvSpPr txBox="1"/>
          <p:nvPr/>
        </p:nvSpPr>
        <p:spPr>
          <a:xfrm>
            <a:off x="6391656" y="2834640"/>
            <a:ext cx="2194560" cy="594360"/>
          </a:xfrm>
          <a:prstGeom prst="rect">
            <a:avLst/>
          </a:prstGeom>
          <a:noFill/>
          <a:ln/>
        </p:spPr>
        <p:txBody>
          <a:bodyPr wrap="square" lIns="0" tIns="0" rIns="0" bIns="0" rtlCol="0" anchor="t"/>
          <a:lstStyle/>
          <a:p>
            <a:pPr indent="0" marL="0">
              <a:buNone/>
            </a:pPr>
            <a:r>
              <a:rPr lang="en-US" sz="1150" dirty="0">
                <a:solidFill>
                  <a:schemeClr val="tx2"/>
                </a:solidFill>
              </a:rPr>
              <a:t>case value per signed case, measured through Pidoxa's PIT attribution against intake data</a:t>
            </a:r>
            <a:endParaRPr lang="en-US" sz="1150" dirty="0"/>
          </a:p>
        </p:txBody>
      </p:sp>
      <p:sp>
        <p:nvSpPr>
          <p:cNvPr id="13" name="Shape 11"/>
          <p:cNvSpPr/>
          <p:nvPr/>
        </p:nvSpPr>
        <p:spPr>
          <a:xfrm>
            <a:off x="8970264" y="1920240"/>
            <a:ext cx="2651760" cy="1600200"/>
          </a:xfrm>
          <a:prstGeom prst="rect">
            <a:avLst/>
          </a:prstGeom>
          <a:solidFill>
            <a:schemeClr val="bg2"/>
          </a:solidFill>
          <a:ln w="9525">
            <a:solidFill>
              <a:srgbClr val="D2CBD0"/>
            </a:solidFill>
            <a:prstDash val="solid"/>
          </a:ln>
        </p:spPr>
      </p:sp>
      <p:sp>
        <p:nvSpPr>
          <p:cNvPr id="14" name="Text 12"/>
          <p:cNvSpPr txBox="1"/>
          <p:nvPr/>
        </p:nvSpPr>
        <p:spPr>
          <a:xfrm>
            <a:off x="9198864" y="2103120"/>
            <a:ext cx="2194560" cy="777240"/>
          </a:xfrm>
          <a:prstGeom prst="rect">
            <a:avLst/>
          </a:prstGeom>
          <a:noFill/>
          <a:ln/>
        </p:spPr>
        <p:txBody>
          <a:bodyPr wrap="square" lIns="0" tIns="0" rIns="0" bIns="0" rtlCol="0" anchor="t"/>
          <a:lstStyle/>
          <a:p>
            <a:pPr indent="0" marL="0">
              <a:buNone/>
            </a:pPr>
            <a:r>
              <a:rPr lang="en-US" sz="4000" b="1" dirty="0">
                <a:solidFill>
                  <a:srgbClr val="C62F7C"/>
                </a:solidFill>
              </a:rPr>
              <a:t>−79%</a:t>
            </a:r>
            <a:endParaRPr lang="en-US" sz="4000" dirty="0"/>
          </a:p>
        </p:txBody>
      </p:sp>
      <p:sp>
        <p:nvSpPr>
          <p:cNvPr id="15" name="Text 13"/>
          <p:cNvSpPr txBox="1"/>
          <p:nvPr/>
        </p:nvSpPr>
        <p:spPr>
          <a:xfrm>
            <a:off x="9198864" y="2834640"/>
            <a:ext cx="2194560" cy="594360"/>
          </a:xfrm>
          <a:prstGeom prst="rect">
            <a:avLst/>
          </a:prstGeom>
          <a:noFill/>
          <a:ln/>
        </p:spPr>
        <p:txBody>
          <a:bodyPr wrap="square" lIns="0" tIns="0" rIns="0" bIns="0" rtlCol="0" anchor="t"/>
          <a:lstStyle/>
          <a:p>
            <a:pPr indent="0" marL="0">
              <a:buNone/>
            </a:pPr>
            <a:r>
              <a:rPr lang="en-US" sz="1150" dirty="0">
                <a:solidFill>
                  <a:schemeClr val="tx2"/>
                </a:solidFill>
              </a:rPr>
              <a:t>paid-search cost per conversion at the second firm — $519 → $110 — on 10× the conversions</a:t>
            </a:r>
            <a:endParaRPr lang="en-US" sz="1150" dirty="0"/>
          </a:p>
        </p:txBody>
      </p:sp>
      <p:sp>
        <p:nvSpPr>
          <p:cNvPr id="16" name="Shape 14"/>
          <p:cNvSpPr/>
          <p:nvPr/>
        </p:nvSpPr>
        <p:spPr>
          <a:xfrm>
            <a:off x="548640" y="3840480"/>
            <a:ext cx="11064240" cy="2194560"/>
          </a:xfrm>
          <a:prstGeom prst="rect">
            <a:avLst/>
          </a:prstGeom>
          <a:solidFill>
            <a:srgbClr val="FFFFFF"/>
          </a:solidFill>
          <a:ln w="9525">
            <a:solidFill>
              <a:srgbClr val="D2CBD0"/>
            </a:solidFill>
            <a:prstDash val="solid"/>
          </a:ln>
        </p:spPr>
      </p:sp>
      <p:sp>
        <p:nvSpPr>
          <p:cNvPr id="17" name="Text 15"/>
          <p:cNvSpPr txBox="1"/>
          <p:nvPr/>
        </p:nvSpPr>
        <p:spPr>
          <a:xfrm>
            <a:off x="822960" y="4023360"/>
            <a:ext cx="10058400" cy="365760"/>
          </a:xfrm>
          <a:prstGeom prst="rect">
            <a:avLst/>
          </a:prstGeom>
          <a:noFill/>
          <a:ln/>
        </p:spPr>
        <p:txBody>
          <a:bodyPr wrap="square" lIns="0" tIns="0" rIns="0" bIns="0" rtlCol="0" anchor="t"/>
          <a:lstStyle/>
          <a:p>
            <a:pPr indent="0" marL="0">
              <a:buNone/>
            </a:pPr>
            <a:r>
              <a:rPr lang="en-US" sz="1600" b="1" dirty="0">
                <a:solidFill>
                  <a:schemeClr val="tx1"/>
                </a:solidFill>
              </a:rPr>
              <a:t>How to read these numbers</a:t>
            </a:r>
            <a:endParaRPr lang="en-US" sz="1600" dirty="0"/>
          </a:p>
        </p:txBody>
      </p:sp>
      <p:sp>
        <p:nvSpPr>
          <p:cNvPr id="18" name="Text 16"/>
          <p:cNvSpPr txBox="1"/>
          <p:nvPr/>
        </p:nvSpPr>
        <p:spPr>
          <a:xfrm>
            <a:off x="822960" y="4434840"/>
            <a:ext cx="10515600" cy="1554480"/>
          </a:xfrm>
          <a:prstGeom prst="rect">
            <a:avLst/>
          </a:prstGeom>
          <a:noFill/>
          <a:ln/>
        </p:spPr>
        <p:txBody>
          <a:bodyPr wrap="square" lIns="0" tIns="0" rIns="0" bIns="0" rtlCol="0" anchor="t"/>
          <a:lstStyle/>
          <a:p>
            <a:pPr marL="342900" indent="-342900">
              <a:spcAft>
                <a:spcPts val="400"/>
              </a:spcAft>
              <a:buSzPct val="100000"/>
              <a:buChar char="•"/>
            </a:pPr>
            <a:r>
              <a:rPr lang="en-US" sz="1200" dirty="0">
                <a:solidFill>
                  <a:schemeClr val="tx2"/>
                </a:solidFill>
              </a:rPr>
              <a:t>Firm A: baseline is the firm's own prior-year average — 124 signed auto cases a month at $2,029 each. Pidoxa's figure is fully loaded (media plus program fees) for the digital program; TV and radio buying stayed with the firm's own buyer.</a:t>
            </a:r>
            <a:endParaRPr lang="en-US" sz="1200" dirty="0"/>
          </a:p>
          <a:p>
            <a:pPr marL="342900" indent="-342900">
              <a:spcAft>
                <a:spcPts val="400"/>
              </a:spcAft>
              <a:buSzPct val="100000"/>
              <a:buChar char="•"/>
            </a:pPr>
            <a:r>
              <a:rPr lang="en-US" sz="1200" dirty="0">
                <a:solidFill>
                  <a:schemeClr val="tx2"/>
                </a:solidFill>
              </a:rPr>
              <a:t>Firm B: cost per tracked conversion under last-click attribution, year over year on the same analytics property. Conversions are tracked calls, forms and CTAs — not signed cases.</a:t>
            </a:r>
            <a:endParaRPr lang="en-US" sz="1200" dirty="0"/>
          </a:p>
          <a:p>
            <a:pPr marL="342900" indent="-342900">
              <a:spcAft>
                <a:spcPts val="400"/>
              </a:spcAft>
              <a:buSzPct val="100000"/>
              <a:buChar char="•"/>
            </a:pPr>
            <a:r>
              <a:rPr lang="en-US" sz="1200" dirty="0">
                <a:solidFill>
                  <a:schemeClr val="tx2"/>
                </a:solidFill>
              </a:rPr>
              <a:t>Case value: Pidoxa's first-party PIT tag joined to the firms' intake records. The underlying data belongs to the firms and is not released; the method is on the case-value slide.</a:t>
            </a:r>
            <a:endParaRPr lang="en-US" sz="1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A · A TOP-TIER INJURY FIRM</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Where they started: 124 cases a month at $2,029 each, a seven-figure media budget, and no way to see what it bought</a:t>
            </a:r>
            <a:endParaRPr lang="en-US" sz="2800" dirty="0"/>
          </a:p>
        </p:txBody>
      </p:sp>
      <p:sp>
        <p:nvSpPr>
          <p:cNvPr id="4" name="Shape 2"/>
          <p:cNvSpPr/>
          <p:nvPr/>
        </p:nvSpPr>
        <p:spPr>
          <a:xfrm>
            <a:off x="548640" y="1920240"/>
            <a:ext cx="2651760" cy="4023360"/>
          </a:xfrm>
          <a:prstGeom prst="rect">
            <a:avLst/>
          </a:prstGeom>
          <a:solidFill>
            <a:schemeClr val="bg2"/>
          </a:solidFill>
          <a:ln w="9525">
            <a:solidFill>
              <a:srgbClr val="D2CBD0"/>
            </a:solidFill>
            <a:prstDash val="solid"/>
          </a:ln>
        </p:spPr>
      </p:sp>
      <p:sp>
        <p:nvSpPr>
          <p:cNvPr id="5" name="Text 3"/>
          <p:cNvSpPr txBox="1"/>
          <p:nvPr/>
        </p:nvSpPr>
        <p:spPr>
          <a:xfrm>
            <a:off x="777240" y="2103120"/>
            <a:ext cx="2194560" cy="274320"/>
          </a:xfrm>
          <a:prstGeom prst="rect">
            <a:avLst/>
          </a:prstGeom>
          <a:noFill/>
          <a:ln/>
        </p:spPr>
        <p:txBody>
          <a:bodyPr wrap="square" lIns="0" tIns="0" rIns="0" bIns="0" rtlCol="0" anchor="t"/>
          <a:lstStyle/>
          <a:p>
            <a:pPr indent="0" marL="0">
              <a:buNone/>
            </a:pPr>
            <a:r>
              <a:rPr lang="en-US" sz="1000" spc="300" kern="0" dirty="0">
                <a:solidFill>
                  <a:schemeClr val="accent1"/>
                </a:solidFill>
              </a:rPr>
              <a:t>WHO</a:t>
            </a:r>
            <a:endParaRPr lang="en-US" sz="1000" dirty="0"/>
          </a:p>
        </p:txBody>
      </p:sp>
      <p:sp>
        <p:nvSpPr>
          <p:cNvPr id="6" name="Text 4"/>
          <p:cNvSpPr txBox="1"/>
          <p:nvPr/>
        </p:nvSpPr>
        <p:spPr>
          <a:xfrm>
            <a:off x="777240" y="2468880"/>
            <a:ext cx="2194560" cy="3383280"/>
          </a:xfrm>
          <a:prstGeom prst="rect">
            <a:avLst/>
          </a:prstGeom>
          <a:noFill/>
          <a:ln/>
        </p:spPr>
        <p:txBody>
          <a:bodyPr wrap="square" lIns="0" tIns="0" rIns="0" bIns="0" rtlCol="0" anchor="t"/>
          <a:lstStyle/>
          <a:p>
            <a:pPr indent="0" marL="0">
              <a:buNone/>
            </a:pPr>
            <a:r>
              <a:rPr lang="en-US" sz="1250" dirty="0">
                <a:solidFill>
                  <a:schemeClr val="tx2"/>
                </a:solidFill>
              </a:rPr>
              <a:t>Multi-office personal injury firm, decades in market, a recognizable brand character already on TV. Family-owned, highly competitive market, "lack of affinity for personal injury attorneys" named as a threat in their own SWOT.</a:t>
            </a:r>
            <a:endParaRPr lang="en-US" sz="1250" dirty="0"/>
          </a:p>
        </p:txBody>
      </p:sp>
      <p:sp>
        <p:nvSpPr>
          <p:cNvPr id="7" name="Shape 5"/>
          <p:cNvSpPr/>
          <p:nvPr/>
        </p:nvSpPr>
        <p:spPr>
          <a:xfrm>
            <a:off x="3355848" y="1920240"/>
            <a:ext cx="2651760" cy="4023360"/>
          </a:xfrm>
          <a:prstGeom prst="rect">
            <a:avLst/>
          </a:prstGeom>
          <a:solidFill>
            <a:schemeClr val="bg2"/>
          </a:solidFill>
          <a:ln w="9525">
            <a:solidFill>
              <a:srgbClr val="D2CBD0"/>
            </a:solidFill>
            <a:prstDash val="solid"/>
          </a:ln>
        </p:spPr>
      </p:sp>
      <p:sp>
        <p:nvSpPr>
          <p:cNvPr id="8" name="Text 6"/>
          <p:cNvSpPr txBox="1"/>
          <p:nvPr/>
        </p:nvSpPr>
        <p:spPr>
          <a:xfrm>
            <a:off x="3584448" y="2103120"/>
            <a:ext cx="2194560" cy="274320"/>
          </a:xfrm>
          <a:prstGeom prst="rect">
            <a:avLst/>
          </a:prstGeom>
          <a:noFill/>
          <a:ln/>
        </p:spPr>
        <p:txBody>
          <a:bodyPr wrap="square" lIns="0" tIns="0" rIns="0" bIns="0" rtlCol="0" anchor="t"/>
          <a:lstStyle/>
          <a:p>
            <a:pPr indent="0" marL="0">
              <a:buNone/>
            </a:pPr>
            <a:r>
              <a:rPr lang="en-US" sz="1000" spc="300" kern="0" dirty="0">
                <a:solidFill>
                  <a:schemeClr val="accent1"/>
                </a:solidFill>
              </a:rPr>
              <a:t>THE ASK</a:t>
            </a:r>
            <a:endParaRPr lang="en-US" sz="1000" dirty="0"/>
          </a:p>
        </p:txBody>
      </p:sp>
      <p:sp>
        <p:nvSpPr>
          <p:cNvPr id="9" name="Text 7"/>
          <p:cNvSpPr txBox="1"/>
          <p:nvPr/>
        </p:nvSpPr>
        <p:spPr>
          <a:xfrm>
            <a:off x="3584448" y="2468880"/>
            <a:ext cx="2194560" cy="3383280"/>
          </a:xfrm>
          <a:prstGeom prst="rect">
            <a:avLst/>
          </a:prstGeom>
          <a:noFill/>
          <a:ln/>
        </p:spPr>
        <p:txBody>
          <a:bodyPr wrap="square" lIns="0" tIns="0" rIns="0" bIns="0" rtlCol="0" anchor="t"/>
          <a:lstStyle/>
          <a:p>
            <a:pPr indent="0" marL="0">
              <a:buNone/>
            </a:pPr>
            <a:r>
              <a:rPr lang="en-US" sz="1250" dirty="0">
                <a:solidFill>
                  <a:schemeClr val="tx2"/>
                </a:solidFill>
              </a:rPr>
              <a:t>Grow signed auto cases from 124 to 130 a month at a maximum $2,300 per case, then step up in 25-case blocks toward 250 — and finally see which dollars were producing the cases.</a:t>
            </a:r>
            <a:endParaRPr lang="en-US" sz="1250" dirty="0"/>
          </a:p>
        </p:txBody>
      </p:sp>
      <p:sp>
        <p:nvSpPr>
          <p:cNvPr id="10" name="Shape 8"/>
          <p:cNvSpPr/>
          <p:nvPr/>
        </p:nvSpPr>
        <p:spPr>
          <a:xfrm>
            <a:off x="6163056" y="1920240"/>
            <a:ext cx="2651760" cy="4023360"/>
          </a:xfrm>
          <a:prstGeom prst="rect">
            <a:avLst/>
          </a:prstGeom>
          <a:solidFill>
            <a:schemeClr val="bg2"/>
          </a:solidFill>
          <a:ln w="9525">
            <a:solidFill>
              <a:srgbClr val="D2CBD0"/>
            </a:solidFill>
            <a:prstDash val="solid"/>
          </a:ln>
        </p:spPr>
      </p:sp>
      <p:sp>
        <p:nvSpPr>
          <p:cNvPr id="11" name="Text 9"/>
          <p:cNvSpPr txBox="1"/>
          <p:nvPr/>
        </p:nvSpPr>
        <p:spPr>
          <a:xfrm>
            <a:off x="6391656" y="2103120"/>
            <a:ext cx="2194560" cy="274320"/>
          </a:xfrm>
          <a:prstGeom prst="rect">
            <a:avLst/>
          </a:prstGeom>
          <a:noFill/>
          <a:ln/>
        </p:spPr>
        <p:txBody>
          <a:bodyPr wrap="square" lIns="0" tIns="0" rIns="0" bIns="0" rtlCol="0" anchor="t"/>
          <a:lstStyle/>
          <a:p>
            <a:pPr indent="0" marL="0">
              <a:buNone/>
            </a:pPr>
            <a:r>
              <a:rPr lang="en-US" sz="1000" spc="300" kern="0" dirty="0">
                <a:solidFill>
                  <a:schemeClr val="accent1"/>
                </a:solidFill>
              </a:rPr>
              <a:t>WHAT WAS IN THE WAY</a:t>
            </a:r>
            <a:endParaRPr lang="en-US" sz="1000" dirty="0"/>
          </a:p>
        </p:txBody>
      </p:sp>
      <p:sp>
        <p:nvSpPr>
          <p:cNvPr id="12" name="Text 10"/>
          <p:cNvSpPr txBox="1"/>
          <p:nvPr/>
        </p:nvSpPr>
        <p:spPr>
          <a:xfrm>
            <a:off x="6391656" y="2468880"/>
            <a:ext cx="2194560" cy="3383280"/>
          </a:xfrm>
          <a:prstGeom prst="rect">
            <a:avLst/>
          </a:prstGeom>
          <a:noFill/>
          <a:ln/>
        </p:spPr>
        <p:txBody>
          <a:bodyPr wrap="square" lIns="0" tIns="0" rIns="0" bIns="0" rtlCol="0" anchor="t"/>
          <a:lstStyle/>
          <a:p>
            <a:pPr indent="0" marL="0">
              <a:buNone/>
            </a:pPr>
            <a:r>
              <a:rPr lang="en-US" sz="1250" dirty="0">
                <a:solidFill>
                  <a:schemeClr val="tx2"/>
                </a:solidFill>
              </a:rPr>
              <a:t>Paid search at 6% of site traffic. No call tracking, no source field on intake, no attribution between the TV buy and the website. Intake reports with an empty "marketing source" column every month.</a:t>
            </a:r>
            <a:endParaRPr lang="en-US" sz="1250" dirty="0"/>
          </a:p>
        </p:txBody>
      </p:sp>
      <p:sp>
        <p:nvSpPr>
          <p:cNvPr id="13" name="Shape 11"/>
          <p:cNvSpPr/>
          <p:nvPr/>
        </p:nvSpPr>
        <p:spPr>
          <a:xfrm>
            <a:off x="8970264" y="1920240"/>
            <a:ext cx="2651760" cy="4023360"/>
          </a:xfrm>
          <a:prstGeom prst="rect">
            <a:avLst/>
          </a:prstGeom>
          <a:solidFill>
            <a:schemeClr val="bg2"/>
          </a:solidFill>
          <a:ln w="9525">
            <a:solidFill>
              <a:srgbClr val="D2CBD0"/>
            </a:solidFill>
            <a:prstDash val="solid"/>
          </a:ln>
        </p:spPr>
      </p:sp>
      <p:sp>
        <p:nvSpPr>
          <p:cNvPr id="14" name="Text 12"/>
          <p:cNvSpPr txBox="1"/>
          <p:nvPr/>
        </p:nvSpPr>
        <p:spPr>
          <a:xfrm>
            <a:off x="9198864" y="2103120"/>
            <a:ext cx="2194560" cy="274320"/>
          </a:xfrm>
          <a:prstGeom prst="rect">
            <a:avLst/>
          </a:prstGeom>
          <a:noFill/>
          <a:ln/>
        </p:spPr>
        <p:txBody>
          <a:bodyPr wrap="square" lIns="0" tIns="0" rIns="0" bIns="0" rtlCol="0" anchor="t"/>
          <a:lstStyle/>
          <a:p>
            <a:pPr indent="0" marL="0">
              <a:buNone/>
            </a:pPr>
            <a:r>
              <a:rPr lang="en-US" sz="1000" spc="300" kern="0" dirty="0">
                <a:solidFill>
                  <a:schemeClr val="accent1"/>
                </a:solidFill>
              </a:rPr>
              <a:t>WHAT PIDOXA BUILT</a:t>
            </a:r>
            <a:endParaRPr lang="en-US" sz="1000" dirty="0"/>
          </a:p>
        </p:txBody>
      </p:sp>
      <p:sp>
        <p:nvSpPr>
          <p:cNvPr id="15" name="Text 13"/>
          <p:cNvSpPr txBox="1"/>
          <p:nvPr/>
        </p:nvSpPr>
        <p:spPr>
          <a:xfrm>
            <a:off x="9198864" y="2468880"/>
            <a:ext cx="2194560" cy="3383280"/>
          </a:xfrm>
          <a:prstGeom prst="rect">
            <a:avLst/>
          </a:prstGeom>
          <a:noFill/>
          <a:ln/>
        </p:spPr>
        <p:txBody>
          <a:bodyPr wrap="square" lIns="0" tIns="0" rIns="0" bIns="0" rtlCol="0" anchor="t"/>
          <a:lstStyle/>
          <a:p>
            <a:pPr indent="0" marL="0">
              <a:buNone/>
            </a:pPr>
            <a:r>
              <a:rPr lang="en-US" sz="1250" dirty="0">
                <a:solidFill>
                  <a:schemeClr val="tx2"/>
                </a:solidFill>
              </a:rPr>
              <a:t>Search, social, programmatic/CTV/audio, SEO and native content under one plan; a landing-page microsite with 13+ pages; dynamic call tracking into the CRM; GTM, pixels and a first-party tag; intake workflows and scripts; online-to-offline attribution across 21 TV and radio stations.</a:t>
            </a:r>
            <a:endParaRPr lang="en-US" sz="12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A · COST PER SIGNED CASE</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Month one: the most signed auto cases in any month on record, at 57% below the baseline cost</a:t>
            </a:r>
            <a:endParaRPr lang="en-US" sz="2800" dirty="0"/>
          </a:p>
        </p:txBody>
      </p:sp>
      <p:graphicFrame>
        <p:nvGraphicFramePr>
          <p:cNvPr id="4" name="Chart 0" descr=""/>
          <p:cNvGraphicFramePr/>
          <p:nvPr/>
        </p:nvGraphicFramePr>
        <p:xfrm>
          <a:off x="548640" y="1874520"/>
          <a:ext cx="676656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7589520" y="1874520"/>
            <a:ext cx="1920240" cy="1600200"/>
          </a:xfrm>
          <a:prstGeom prst="rect">
            <a:avLst/>
          </a:prstGeom>
          <a:solidFill>
            <a:schemeClr val="bg2"/>
          </a:solidFill>
          <a:ln w="9525">
            <a:solidFill>
              <a:srgbClr val="D2CBD0"/>
            </a:solidFill>
            <a:prstDash val="solid"/>
          </a:ln>
        </p:spPr>
      </p:sp>
      <p:sp>
        <p:nvSpPr>
          <p:cNvPr id="6" name="Text 3"/>
          <p:cNvSpPr txBox="1"/>
          <p:nvPr/>
        </p:nvSpPr>
        <p:spPr>
          <a:xfrm>
            <a:off x="7772400" y="2039112"/>
            <a:ext cx="1554480" cy="640080"/>
          </a:xfrm>
          <a:prstGeom prst="rect">
            <a:avLst/>
          </a:prstGeom>
          <a:noFill/>
          <a:ln/>
        </p:spPr>
        <p:txBody>
          <a:bodyPr wrap="square" lIns="0" tIns="0" rIns="0" bIns="0" rtlCol="0" anchor="t"/>
          <a:lstStyle/>
          <a:p>
            <a:pPr indent="0" marL="0">
              <a:buNone/>
            </a:pPr>
            <a:r>
              <a:rPr lang="en-US" sz="2800" b="1" dirty="0">
                <a:solidFill>
                  <a:srgbClr val="3C8F5F"/>
                </a:solidFill>
              </a:rPr>
              <a:t>143</a:t>
            </a:r>
            <a:endParaRPr lang="en-US" sz="2800" dirty="0"/>
          </a:p>
        </p:txBody>
      </p:sp>
      <p:sp>
        <p:nvSpPr>
          <p:cNvPr id="7" name="Text 4"/>
          <p:cNvSpPr txBox="1"/>
          <p:nvPr/>
        </p:nvSpPr>
        <p:spPr>
          <a:xfrm>
            <a:off x="7772400" y="2697480"/>
            <a:ext cx="1554480" cy="731520"/>
          </a:xfrm>
          <a:prstGeom prst="rect">
            <a:avLst/>
          </a:prstGeom>
          <a:noFill/>
          <a:ln/>
        </p:spPr>
        <p:txBody>
          <a:bodyPr wrap="square" lIns="0" tIns="0" rIns="0" bIns="0" rtlCol="0" anchor="t"/>
          <a:lstStyle/>
          <a:p>
            <a:pPr indent="0" marL="0">
              <a:buNone/>
            </a:pPr>
            <a:r>
              <a:rPr lang="en-US" sz="1050" dirty="0">
                <a:solidFill>
                  <a:schemeClr val="tx2"/>
                </a:solidFill>
              </a:rPr>
              <a:t>signed auto cases in month one vs a 124 average</a:t>
            </a:r>
            <a:endParaRPr lang="en-US" sz="1050" dirty="0"/>
          </a:p>
        </p:txBody>
      </p:sp>
      <p:sp>
        <p:nvSpPr>
          <p:cNvPr id="8" name="Shape 5"/>
          <p:cNvSpPr/>
          <p:nvPr/>
        </p:nvSpPr>
        <p:spPr>
          <a:xfrm>
            <a:off x="9692640" y="1874520"/>
            <a:ext cx="1920240" cy="1600200"/>
          </a:xfrm>
          <a:prstGeom prst="rect">
            <a:avLst/>
          </a:prstGeom>
          <a:solidFill>
            <a:schemeClr val="bg2"/>
          </a:solidFill>
          <a:ln w="9525">
            <a:solidFill>
              <a:srgbClr val="D2CBD0"/>
            </a:solidFill>
            <a:prstDash val="solid"/>
          </a:ln>
        </p:spPr>
      </p:sp>
      <p:sp>
        <p:nvSpPr>
          <p:cNvPr id="9" name="Text 6"/>
          <p:cNvSpPr txBox="1"/>
          <p:nvPr/>
        </p:nvSpPr>
        <p:spPr>
          <a:xfrm>
            <a:off x="9875520" y="2039112"/>
            <a:ext cx="1554480" cy="640080"/>
          </a:xfrm>
          <a:prstGeom prst="rect">
            <a:avLst/>
          </a:prstGeom>
          <a:noFill/>
          <a:ln/>
        </p:spPr>
        <p:txBody>
          <a:bodyPr wrap="square" lIns="0" tIns="0" rIns="0" bIns="0" rtlCol="0" anchor="t"/>
          <a:lstStyle/>
          <a:p>
            <a:pPr indent="0" marL="0">
              <a:buNone/>
            </a:pPr>
            <a:r>
              <a:rPr lang="en-US" sz="2800" b="1" dirty="0">
                <a:solidFill>
                  <a:srgbClr val="4B51A3"/>
                </a:solidFill>
              </a:rPr>
              <a:t>360</a:t>
            </a:r>
            <a:endParaRPr lang="en-US" sz="2800" dirty="0"/>
          </a:p>
        </p:txBody>
      </p:sp>
      <p:sp>
        <p:nvSpPr>
          <p:cNvPr id="10" name="Text 7"/>
          <p:cNvSpPr txBox="1"/>
          <p:nvPr/>
        </p:nvSpPr>
        <p:spPr>
          <a:xfrm>
            <a:off x="9875520" y="2697480"/>
            <a:ext cx="1554480" cy="731520"/>
          </a:xfrm>
          <a:prstGeom prst="rect">
            <a:avLst/>
          </a:prstGeom>
          <a:noFill/>
          <a:ln/>
        </p:spPr>
        <p:txBody>
          <a:bodyPr wrap="square" lIns="0" tIns="0" rIns="0" bIns="0" rtlCol="0" anchor="t"/>
          <a:lstStyle/>
          <a:p>
            <a:pPr indent="0" marL="0">
              <a:buNone/>
            </a:pPr>
            <a:r>
              <a:rPr lang="en-US" sz="1050" dirty="0">
                <a:solidFill>
                  <a:schemeClr val="tx2"/>
                </a:solidFill>
              </a:rPr>
              <a:t>signed auto cases in the first 90 days on $377,642 of program</a:t>
            </a:r>
            <a:endParaRPr lang="en-US" sz="1050" dirty="0"/>
          </a:p>
        </p:txBody>
      </p:sp>
      <p:sp>
        <p:nvSpPr>
          <p:cNvPr id="11" name="Shape 8"/>
          <p:cNvSpPr/>
          <p:nvPr/>
        </p:nvSpPr>
        <p:spPr>
          <a:xfrm>
            <a:off x="7589520" y="3657600"/>
            <a:ext cx="4023360" cy="2423160"/>
          </a:xfrm>
          <a:prstGeom prst="rect">
            <a:avLst/>
          </a:prstGeom>
          <a:solidFill>
            <a:srgbClr val="FFFFFF"/>
          </a:solidFill>
          <a:ln w="9525">
            <a:solidFill>
              <a:srgbClr val="D2CBD0"/>
            </a:solidFill>
            <a:prstDash val="solid"/>
          </a:ln>
        </p:spPr>
      </p:sp>
      <p:sp>
        <p:nvSpPr>
          <p:cNvPr id="12" name="Text 9"/>
          <p:cNvSpPr txBox="1"/>
          <p:nvPr/>
        </p:nvSpPr>
        <p:spPr>
          <a:xfrm>
            <a:off x="7818120" y="3840480"/>
            <a:ext cx="3566160" cy="365760"/>
          </a:xfrm>
          <a:prstGeom prst="rect">
            <a:avLst/>
          </a:prstGeom>
          <a:noFill/>
          <a:ln/>
        </p:spPr>
        <p:txBody>
          <a:bodyPr wrap="square" lIns="0" tIns="0" rIns="0" bIns="0" rtlCol="0" anchor="t"/>
          <a:lstStyle/>
          <a:p>
            <a:pPr indent="0" marL="0">
              <a:buNone/>
            </a:pPr>
            <a:r>
              <a:rPr lang="en-US" sz="1600" b="1" dirty="0">
                <a:solidFill>
                  <a:schemeClr val="tx1"/>
                </a:solidFill>
              </a:rPr>
              <a:t>What the number is and is not</a:t>
            </a:r>
            <a:endParaRPr lang="en-US" sz="1600" dirty="0"/>
          </a:p>
        </p:txBody>
      </p:sp>
      <p:sp>
        <p:nvSpPr>
          <p:cNvPr id="13" name="Text 10"/>
          <p:cNvSpPr txBox="1"/>
          <p:nvPr/>
        </p:nvSpPr>
        <p:spPr>
          <a:xfrm>
            <a:off x="7818120" y="4206240"/>
            <a:ext cx="3566160" cy="18288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chemeClr val="tx2"/>
                </a:solidFill>
              </a:rPr>
              <a:t>Fully loaded: every digital media dollar plus Pidoxa's program, SEO and attribution fees, divided by signed auto cases.</a:t>
            </a:r>
            <a:endParaRPr lang="en-US" sz="1150" dirty="0"/>
          </a:p>
          <a:p>
            <a:pPr marL="342900" indent="-342900">
              <a:spcAft>
                <a:spcPts val="500"/>
              </a:spcAft>
              <a:buSzPct val="100000"/>
              <a:buChar char="•"/>
            </a:pPr>
            <a:r>
              <a:rPr lang="en-US" sz="1150" dirty="0">
                <a:solidFill>
                  <a:schemeClr val="tx2"/>
                </a:solidFill>
              </a:rPr>
              <a:t>The baseline is the firm's own figure for the prior year and, by its size, included their broadcast buy. Compare the direction, not the decimals.</a:t>
            </a:r>
            <a:endParaRPr lang="en-US" sz="1150" dirty="0"/>
          </a:p>
          <a:p>
            <a:pPr marL="342900" indent="-342900">
              <a:spcAft>
                <a:spcPts val="500"/>
              </a:spcAft>
              <a:buSzPct val="100000"/>
              <a:buChar char="•"/>
            </a:pPr>
            <a:r>
              <a:rPr lang="en-US" sz="1150" dirty="0">
                <a:solidFill>
                  <a:schemeClr val="tx2"/>
                </a:solidFill>
              </a:rPr>
              <a:t>Months two and three held at −52% and −31% as the budget was reallocated inside the plan.</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A · WHAT MOVED IN 90 DAYS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Every channel was rebuilt to a signed case, not a click — and the scoreboard showed it</a:t>
            </a:r>
            <a:endParaRPr lang="en-US" sz="2800" dirty="0"/>
          </a:p>
        </p:txBody>
      </p:sp>
      <p:sp>
        <p:nvSpPr>
          <p:cNvPr id="4" name="Shape 2"/>
          <p:cNvSpPr/>
          <p:nvPr/>
        </p:nvSpPr>
        <p:spPr>
          <a:xfrm>
            <a:off x="548640" y="1874520"/>
            <a:ext cx="3566160" cy="1965960"/>
          </a:xfrm>
          <a:prstGeom prst="rect">
            <a:avLst/>
          </a:prstGeom>
          <a:solidFill>
            <a:schemeClr val="bg2"/>
          </a:solidFill>
          <a:ln w="9525">
            <a:solidFill>
              <a:srgbClr val="D2CBD0"/>
            </a:solidFill>
            <a:prstDash val="solid"/>
          </a:ln>
        </p:spPr>
      </p:sp>
      <p:sp>
        <p:nvSpPr>
          <p:cNvPr id="5" name="Text 3"/>
          <p:cNvSpPr txBox="1"/>
          <p:nvPr/>
        </p:nvSpPr>
        <p:spPr>
          <a:xfrm>
            <a:off x="777240" y="2057400"/>
            <a:ext cx="3108960" cy="274320"/>
          </a:xfrm>
          <a:prstGeom prst="rect">
            <a:avLst/>
          </a:prstGeom>
          <a:noFill/>
          <a:ln/>
        </p:spPr>
        <p:txBody>
          <a:bodyPr wrap="square" lIns="0" tIns="0" rIns="0" bIns="0" rtlCol="0" anchor="t"/>
          <a:lstStyle/>
          <a:p>
            <a:pPr indent="0" marL="0">
              <a:buNone/>
            </a:pPr>
            <a:r>
              <a:rPr lang="en-US" sz="950" spc="300" kern="0" dirty="0">
                <a:solidFill>
                  <a:srgbClr val="C62F7C"/>
                </a:solidFill>
              </a:rPr>
              <a:t>PAID SEARCH</a:t>
            </a:r>
            <a:endParaRPr lang="en-US" sz="950" dirty="0"/>
          </a:p>
        </p:txBody>
      </p:sp>
      <p:sp>
        <p:nvSpPr>
          <p:cNvPr id="6" name="Text 4"/>
          <p:cNvSpPr txBox="1"/>
          <p:nvPr/>
        </p:nvSpPr>
        <p:spPr>
          <a:xfrm>
            <a:off x="777240" y="2331720"/>
            <a:ext cx="3108960" cy="594360"/>
          </a:xfrm>
          <a:prstGeom prst="rect">
            <a:avLst/>
          </a:prstGeom>
          <a:noFill/>
          <a:ln/>
        </p:spPr>
        <p:txBody>
          <a:bodyPr wrap="square" lIns="0" tIns="0" rIns="0" bIns="0" rtlCol="0" anchor="t"/>
          <a:lstStyle/>
          <a:p>
            <a:pPr indent="0" marL="0">
              <a:buNone/>
            </a:pPr>
            <a:r>
              <a:rPr lang="en-US" sz="2800" b="1" dirty="0">
                <a:solidFill>
                  <a:srgbClr val="C62F7C"/>
                </a:solidFill>
              </a:rPr>
              <a:t>2.67% → 6.42%</a:t>
            </a:r>
            <a:endParaRPr lang="en-US" sz="2800" dirty="0"/>
          </a:p>
        </p:txBody>
      </p:sp>
      <p:sp>
        <p:nvSpPr>
          <p:cNvPr id="7" name="Text 5"/>
          <p:cNvSpPr txBox="1"/>
          <p:nvPr/>
        </p:nvSpPr>
        <p:spPr>
          <a:xfrm>
            <a:off x="777240" y="2971800"/>
            <a:ext cx="3108960" cy="822960"/>
          </a:xfrm>
          <a:prstGeom prst="rect">
            <a:avLst/>
          </a:prstGeom>
          <a:noFill/>
          <a:ln/>
        </p:spPr>
        <p:txBody>
          <a:bodyPr wrap="square" lIns="0" tIns="0" rIns="0" bIns="0" rtlCol="0" anchor="t"/>
          <a:lstStyle/>
          <a:p>
            <a:pPr indent="0" marL="0">
              <a:buNone/>
            </a:pPr>
            <a:r>
              <a:rPr lang="en-US" sz="1150" dirty="0">
                <a:solidFill>
                  <a:schemeClr val="tx2"/>
                </a:solidFill>
              </a:rPr>
              <a:t>click-through; conversion rate 6.16% → 16.55%, more than double the industry benchmarks of 2.93% and 6.98%</a:t>
            </a:r>
            <a:endParaRPr lang="en-US" sz="1150" dirty="0"/>
          </a:p>
        </p:txBody>
      </p:sp>
      <p:sp>
        <p:nvSpPr>
          <p:cNvPr id="8" name="Shape 6"/>
          <p:cNvSpPr/>
          <p:nvPr/>
        </p:nvSpPr>
        <p:spPr>
          <a:xfrm>
            <a:off x="4270248" y="1874520"/>
            <a:ext cx="3566160" cy="1965960"/>
          </a:xfrm>
          <a:prstGeom prst="rect">
            <a:avLst/>
          </a:prstGeom>
          <a:solidFill>
            <a:schemeClr val="bg2"/>
          </a:solidFill>
          <a:ln w="9525">
            <a:solidFill>
              <a:srgbClr val="D2CBD0"/>
            </a:solidFill>
            <a:prstDash val="solid"/>
          </a:ln>
        </p:spPr>
      </p:sp>
      <p:sp>
        <p:nvSpPr>
          <p:cNvPr id="9" name="Text 7"/>
          <p:cNvSpPr txBox="1"/>
          <p:nvPr/>
        </p:nvSpPr>
        <p:spPr>
          <a:xfrm>
            <a:off x="4498848" y="2057400"/>
            <a:ext cx="3108960" cy="274320"/>
          </a:xfrm>
          <a:prstGeom prst="rect">
            <a:avLst/>
          </a:prstGeom>
          <a:noFill/>
          <a:ln/>
        </p:spPr>
        <p:txBody>
          <a:bodyPr wrap="square" lIns="0" tIns="0" rIns="0" bIns="0" rtlCol="0" anchor="t"/>
          <a:lstStyle/>
          <a:p>
            <a:pPr indent="0" marL="0">
              <a:buNone/>
            </a:pPr>
            <a:r>
              <a:rPr lang="en-US" sz="950" spc="300" kern="0" dirty="0">
                <a:solidFill>
                  <a:srgbClr val="C62F7C"/>
                </a:solidFill>
              </a:rPr>
              <a:t>BRAND SEARCH</a:t>
            </a:r>
            <a:endParaRPr lang="en-US" sz="950" dirty="0"/>
          </a:p>
        </p:txBody>
      </p:sp>
      <p:sp>
        <p:nvSpPr>
          <p:cNvPr id="10" name="Text 8"/>
          <p:cNvSpPr txBox="1"/>
          <p:nvPr/>
        </p:nvSpPr>
        <p:spPr>
          <a:xfrm>
            <a:off x="4498848" y="2331720"/>
            <a:ext cx="3108960" cy="594360"/>
          </a:xfrm>
          <a:prstGeom prst="rect">
            <a:avLst/>
          </a:prstGeom>
          <a:noFill/>
          <a:ln/>
        </p:spPr>
        <p:txBody>
          <a:bodyPr wrap="square" lIns="0" tIns="0" rIns="0" bIns="0" rtlCol="0" anchor="t"/>
          <a:lstStyle/>
          <a:p>
            <a:pPr indent="0" marL="0">
              <a:buNone/>
            </a:pPr>
            <a:r>
              <a:rPr lang="en-US" sz="2800" b="1" dirty="0">
                <a:solidFill>
                  <a:srgbClr val="C62F7C"/>
                </a:solidFill>
              </a:rPr>
              <a:t>$196 → $108</a:t>
            </a:r>
            <a:endParaRPr lang="en-US" sz="2800" dirty="0"/>
          </a:p>
        </p:txBody>
      </p:sp>
      <p:sp>
        <p:nvSpPr>
          <p:cNvPr id="11" name="Text 9"/>
          <p:cNvSpPr txBox="1"/>
          <p:nvPr/>
        </p:nvSpPr>
        <p:spPr>
          <a:xfrm>
            <a:off x="4498848" y="2971800"/>
            <a:ext cx="3108960" cy="822960"/>
          </a:xfrm>
          <a:prstGeom prst="rect">
            <a:avLst/>
          </a:prstGeom>
          <a:noFill/>
          <a:ln/>
        </p:spPr>
        <p:txBody>
          <a:bodyPr wrap="square" lIns="0" tIns="0" rIns="0" bIns="0" rtlCol="0" anchor="t"/>
          <a:lstStyle/>
          <a:p>
            <a:pPr indent="0" marL="0">
              <a:buNone/>
            </a:pPr>
            <a:r>
              <a:rPr lang="en-US" sz="1150" dirty="0">
                <a:solidFill>
                  <a:schemeClr val="tx2"/>
                </a:solidFill>
              </a:rPr>
              <a:t>cost per conversion, −45%, while impression share rose from 51% to 66% on the same budget</a:t>
            </a:r>
            <a:endParaRPr lang="en-US" sz="1150" dirty="0"/>
          </a:p>
        </p:txBody>
      </p:sp>
      <p:sp>
        <p:nvSpPr>
          <p:cNvPr id="12" name="Shape 10"/>
          <p:cNvSpPr/>
          <p:nvPr/>
        </p:nvSpPr>
        <p:spPr>
          <a:xfrm>
            <a:off x="7991856" y="1874520"/>
            <a:ext cx="3566160" cy="1965960"/>
          </a:xfrm>
          <a:prstGeom prst="rect">
            <a:avLst/>
          </a:prstGeom>
          <a:solidFill>
            <a:schemeClr val="bg2"/>
          </a:solidFill>
          <a:ln w="9525">
            <a:solidFill>
              <a:srgbClr val="D2CBD0"/>
            </a:solidFill>
            <a:prstDash val="solid"/>
          </a:ln>
        </p:spPr>
      </p:sp>
      <p:sp>
        <p:nvSpPr>
          <p:cNvPr id="13" name="Text 11"/>
          <p:cNvSpPr txBox="1"/>
          <p:nvPr/>
        </p:nvSpPr>
        <p:spPr>
          <a:xfrm>
            <a:off x="8220456" y="2057400"/>
            <a:ext cx="3108960" cy="274320"/>
          </a:xfrm>
          <a:prstGeom prst="rect">
            <a:avLst/>
          </a:prstGeom>
          <a:noFill/>
          <a:ln/>
        </p:spPr>
        <p:txBody>
          <a:bodyPr wrap="square" lIns="0" tIns="0" rIns="0" bIns="0" rtlCol="0" anchor="t"/>
          <a:lstStyle/>
          <a:p>
            <a:pPr indent="0" marL="0">
              <a:buNone/>
            </a:pPr>
            <a:r>
              <a:rPr lang="en-US" sz="950" spc="300" kern="0" dirty="0">
                <a:solidFill>
                  <a:srgbClr val="D4402F"/>
                </a:solidFill>
              </a:rPr>
              <a:t>RETARGETING</a:t>
            </a:r>
            <a:endParaRPr lang="en-US" sz="950" dirty="0"/>
          </a:p>
        </p:txBody>
      </p:sp>
      <p:sp>
        <p:nvSpPr>
          <p:cNvPr id="14" name="Text 12"/>
          <p:cNvSpPr txBox="1"/>
          <p:nvPr/>
        </p:nvSpPr>
        <p:spPr>
          <a:xfrm>
            <a:off x="8220456" y="2331720"/>
            <a:ext cx="3108960" cy="594360"/>
          </a:xfrm>
          <a:prstGeom prst="rect">
            <a:avLst/>
          </a:prstGeom>
          <a:noFill/>
          <a:ln/>
        </p:spPr>
        <p:txBody>
          <a:bodyPr wrap="square" lIns="0" tIns="0" rIns="0" bIns="0" rtlCol="0" anchor="t"/>
          <a:lstStyle/>
          <a:p>
            <a:pPr indent="0" marL="0">
              <a:buNone/>
            </a:pPr>
            <a:r>
              <a:rPr lang="en-US" sz="2800" b="1" dirty="0">
                <a:solidFill>
                  <a:srgbClr val="D4402F"/>
                </a:solidFill>
              </a:rPr>
              <a:t>1.43% → 2.91%</a:t>
            </a:r>
            <a:endParaRPr lang="en-US" sz="2800" dirty="0"/>
          </a:p>
        </p:txBody>
      </p:sp>
      <p:sp>
        <p:nvSpPr>
          <p:cNvPr id="15" name="Text 13"/>
          <p:cNvSpPr txBox="1"/>
          <p:nvPr/>
        </p:nvSpPr>
        <p:spPr>
          <a:xfrm>
            <a:off x="8220456" y="2971800"/>
            <a:ext cx="3108960" cy="822960"/>
          </a:xfrm>
          <a:prstGeom prst="rect">
            <a:avLst/>
          </a:prstGeom>
          <a:noFill/>
          <a:ln/>
        </p:spPr>
        <p:txBody>
          <a:bodyPr wrap="square" lIns="0" tIns="0" rIns="0" bIns="0" rtlCol="0" anchor="t"/>
          <a:lstStyle/>
          <a:p>
            <a:pPr indent="0" marL="0">
              <a:buNone/>
            </a:pPr>
            <a:r>
              <a:rPr lang="en-US" sz="1150" dirty="0">
                <a:solidFill>
                  <a:schemeClr val="tx2"/>
                </a:solidFill>
              </a:rPr>
              <a:t>click-through, doubled; Spanish-language hyperlocal display hit 2.21%, "vastly higher than we see across industries"</a:t>
            </a:r>
            <a:endParaRPr lang="en-US" sz="1150" dirty="0"/>
          </a:p>
        </p:txBody>
      </p:sp>
      <p:sp>
        <p:nvSpPr>
          <p:cNvPr id="16" name="Shape 14"/>
          <p:cNvSpPr/>
          <p:nvPr/>
        </p:nvSpPr>
        <p:spPr>
          <a:xfrm>
            <a:off x="548640" y="3977640"/>
            <a:ext cx="3566160" cy="1965960"/>
          </a:xfrm>
          <a:prstGeom prst="rect">
            <a:avLst/>
          </a:prstGeom>
          <a:solidFill>
            <a:schemeClr val="bg2"/>
          </a:solidFill>
          <a:ln w="9525">
            <a:solidFill>
              <a:srgbClr val="D2CBD0"/>
            </a:solidFill>
            <a:prstDash val="solid"/>
          </a:ln>
        </p:spPr>
      </p:sp>
      <p:sp>
        <p:nvSpPr>
          <p:cNvPr id="17" name="Text 15"/>
          <p:cNvSpPr txBox="1"/>
          <p:nvPr/>
        </p:nvSpPr>
        <p:spPr>
          <a:xfrm>
            <a:off x="777240" y="4160520"/>
            <a:ext cx="3108960" cy="274320"/>
          </a:xfrm>
          <a:prstGeom prst="rect">
            <a:avLst/>
          </a:prstGeom>
          <a:noFill/>
          <a:ln/>
        </p:spPr>
        <p:txBody>
          <a:bodyPr wrap="square" lIns="0" tIns="0" rIns="0" bIns="0" rtlCol="0" anchor="t"/>
          <a:lstStyle/>
          <a:p>
            <a:pPr indent="0" marL="0">
              <a:buNone/>
            </a:pPr>
            <a:r>
              <a:rPr lang="en-US" sz="950" spc="300" kern="0" dirty="0">
                <a:solidFill>
                  <a:srgbClr val="3E8F8A"/>
                </a:solidFill>
              </a:rPr>
              <a:t>WEBSITE</a:t>
            </a:r>
            <a:endParaRPr lang="en-US" sz="950" dirty="0"/>
          </a:p>
        </p:txBody>
      </p:sp>
      <p:sp>
        <p:nvSpPr>
          <p:cNvPr id="18" name="Text 16"/>
          <p:cNvSpPr txBox="1"/>
          <p:nvPr/>
        </p:nvSpPr>
        <p:spPr>
          <a:xfrm>
            <a:off x="777240" y="4434840"/>
            <a:ext cx="3108960" cy="594360"/>
          </a:xfrm>
          <a:prstGeom prst="rect">
            <a:avLst/>
          </a:prstGeom>
          <a:noFill/>
          <a:ln/>
        </p:spPr>
        <p:txBody>
          <a:bodyPr wrap="square" lIns="0" tIns="0" rIns="0" bIns="0" rtlCol="0" anchor="t"/>
          <a:lstStyle/>
          <a:p>
            <a:pPr indent="0" marL="0">
              <a:buNone/>
            </a:pPr>
            <a:r>
              <a:rPr lang="en-US" sz="2800" b="1" dirty="0">
                <a:solidFill>
                  <a:srgbClr val="3E8F8A"/>
                </a:solidFill>
              </a:rPr>
              <a:t>+101%</a:t>
            </a:r>
            <a:endParaRPr lang="en-US" sz="2800" dirty="0"/>
          </a:p>
        </p:txBody>
      </p:sp>
      <p:sp>
        <p:nvSpPr>
          <p:cNvPr id="19" name="Text 17"/>
          <p:cNvSpPr txBox="1"/>
          <p:nvPr/>
        </p:nvSpPr>
        <p:spPr>
          <a:xfrm>
            <a:off x="777240" y="5074920"/>
            <a:ext cx="3108960" cy="822960"/>
          </a:xfrm>
          <a:prstGeom prst="rect">
            <a:avLst/>
          </a:prstGeom>
          <a:noFill/>
          <a:ln/>
        </p:spPr>
        <p:txBody>
          <a:bodyPr wrap="square" lIns="0" tIns="0" rIns="0" bIns="0" rtlCol="0" anchor="t"/>
          <a:lstStyle/>
          <a:p>
            <a:pPr indent="0" marL="0">
              <a:buNone/>
            </a:pPr>
            <a:r>
              <a:rPr lang="en-US" sz="1150" dirty="0">
                <a:solidFill>
                  <a:schemeClr val="tx2"/>
                </a:solidFill>
              </a:rPr>
              <a:t>sessions year over year; users +97%; tracked conversions +87%</a:t>
            </a:r>
            <a:endParaRPr lang="en-US" sz="1150" dirty="0"/>
          </a:p>
        </p:txBody>
      </p:sp>
      <p:sp>
        <p:nvSpPr>
          <p:cNvPr id="20" name="Shape 18"/>
          <p:cNvSpPr/>
          <p:nvPr/>
        </p:nvSpPr>
        <p:spPr>
          <a:xfrm>
            <a:off x="4270248" y="3977640"/>
            <a:ext cx="3566160" cy="1965960"/>
          </a:xfrm>
          <a:prstGeom prst="rect">
            <a:avLst/>
          </a:prstGeom>
          <a:solidFill>
            <a:schemeClr val="bg2"/>
          </a:solidFill>
          <a:ln w="9525">
            <a:solidFill>
              <a:srgbClr val="D2CBD0"/>
            </a:solidFill>
            <a:prstDash val="solid"/>
          </a:ln>
        </p:spPr>
      </p:sp>
      <p:sp>
        <p:nvSpPr>
          <p:cNvPr id="21" name="Text 19"/>
          <p:cNvSpPr txBox="1"/>
          <p:nvPr/>
        </p:nvSpPr>
        <p:spPr>
          <a:xfrm>
            <a:off x="4498848" y="4160520"/>
            <a:ext cx="3108960" cy="274320"/>
          </a:xfrm>
          <a:prstGeom prst="rect">
            <a:avLst/>
          </a:prstGeom>
          <a:noFill/>
          <a:ln/>
        </p:spPr>
        <p:txBody>
          <a:bodyPr wrap="square" lIns="0" tIns="0" rIns="0" bIns="0" rtlCol="0" anchor="t"/>
          <a:lstStyle/>
          <a:p>
            <a:pPr indent="0" marL="0">
              <a:buNone/>
            </a:pPr>
            <a:r>
              <a:rPr lang="en-US" sz="950" spc="300" kern="0" dirty="0">
                <a:solidFill>
                  <a:srgbClr val="3E8F8A"/>
                </a:solidFill>
              </a:rPr>
              <a:t>INTAKE CALLS</a:t>
            </a:r>
            <a:endParaRPr lang="en-US" sz="950" dirty="0"/>
          </a:p>
        </p:txBody>
      </p:sp>
      <p:sp>
        <p:nvSpPr>
          <p:cNvPr id="22" name="Text 20"/>
          <p:cNvSpPr txBox="1"/>
          <p:nvPr/>
        </p:nvSpPr>
        <p:spPr>
          <a:xfrm>
            <a:off x="4498848" y="4434840"/>
            <a:ext cx="3108960" cy="594360"/>
          </a:xfrm>
          <a:prstGeom prst="rect">
            <a:avLst/>
          </a:prstGeom>
          <a:noFill/>
          <a:ln/>
        </p:spPr>
        <p:txBody>
          <a:bodyPr wrap="square" lIns="0" tIns="0" rIns="0" bIns="0" rtlCol="0" anchor="t"/>
          <a:lstStyle/>
          <a:p>
            <a:pPr indent="0" marL="0">
              <a:buNone/>
            </a:pPr>
            <a:r>
              <a:rPr lang="en-US" sz="2800" b="1" dirty="0">
                <a:solidFill>
                  <a:srgbClr val="3E8F8A"/>
                </a:solidFill>
              </a:rPr>
              <a:t>3%</a:t>
            </a:r>
            <a:endParaRPr lang="en-US" sz="2800" dirty="0"/>
          </a:p>
        </p:txBody>
      </p:sp>
      <p:sp>
        <p:nvSpPr>
          <p:cNvPr id="23" name="Text 21"/>
          <p:cNvSpPr txBox="1"/>
          <p:nvPr/>
        </p:nvSpPr>
        <p:spPr>
          <a:xfrm>
            <a:off x="4498848" y="5074920"/>
            <a:ext cx="3108960" cy="822960"/>
          </a:xfrm>
          <a:prstGeom prst="rect">
            <a:avLst/>
          </a:prstGeom>
          <a:noFill/>
          <a:ln/>
        </p:spPr>
        <p:txBody>
          <a:bodyPr wrap="square" lIns="0" tIns="0" rIns="0" bIns="0" rtlCol="0" anchor="t"/>
          <a:lstStyle/>
          <a:p>
            <a:pPr indent="0" marL="0">
              <a:buNone/>
            </a:pPr>
            <a:r>
              <a:rPr lang="en-US" sz="1150" dirty="0">
                <a:solidFill>
                  <a:schemeClr val="tx2"/>
                </a:solidFill>
              </a:rPr>
              <a:t>of inbound calls missed once call tracking exposed the pattern — paid search the largest call source</a:t>
            </a:r>
            <a:endParaRPr lang="en-US" sz="1150" dirty="0"/>
          </a:p>
        </p:txBody>
      </p:sp>
      <p:sp>
        <p:nvSpPr>
          <p:cNvPr id="24" name="Shape 22"/>
          <p:cNvSpPr/>
          <p:nvPr/>
        </p:nvSpPr>
        <p:spPr>
          <a:xfrm>
            <a:off x="7991856" y="3977640"/>
            <a:ext cx="3566160" cy="1965960"/>
          </a:xfrm>
          <a:prstGeom prst="rect">
            <a:avLst/>
          </a:prstGeom>
          <a:solidFill>
            <a:schemeClr val="bg2"/>
          </a:solidFill>
          <a:ln w="9525">
            <a:solidFill>
              <a:srgbClr val="D2CBD0"/>
            </a:solidFill>
            <a:prstDash val="solid"/>
          </a:ln>
        </p:spPr>
      </p:sp>
      <p:sp>
        <p:nvSpPr>
          <p:cNvPr id="25" name="Text 23"/>
          <p:cNvSpPr txBox="1"/>
          <p:nvPr/>
        </p:nvSpPr>
        <p:spPr>
          <a:xfrm>
            <a:off x="8220456" y="4160520"/>
            <a:ext cx="3108960" cy="274320"/>
          </a:xfrm>
          <a:prstGeom prst="rect">
            <a:avLst/>
          </a:prstGeom>
          <a:noFill/>
          <a:ln/>
        </p:spPr>
        <p:txBody>
          <a:bodyPr wrap="square" lIns="0" tIns="0" rIns="0" bIns="0" rtlCol="0" anchor="t"/>
          <a:lstStyle/>
          <a:p>
            <a:pPr indent="0" marL="0">
              <a:buNone/>
            </a:pPr>
            <a:r>
              <a:rPr lang="en-US" sz="950" spc="300" kern="0" dirty="0">
                <a:solidFill>
                  <a:srgbClr val="3C8F5F"/>
                </a:solidFill>
              </a:rPr>
              <a:t>EARNED / SEO</a:t>
            </a:r>
            <a:endParaRPr lang="en-US" sz="950" dirty="0"/>
          </a:p>
        </p:txBody>
      </p:sp>
      <p:sp>
        <p:nvSpPr>
          <p:cNvPr id="26" name="Text 24"/>
          <p:cNvSpPr txBox="1"/>
          <p:nvPr/>
        </p:nvSpPr>
        <p:spPr>
          <a:xfrm>
            <a:off x="8220456" y="4434840"/>
            <a:ext cx="3108960" cy="594360"/>
          </a:xfrm>
          <a:prstGeom prst="rect">
            <a:avLst/>
          </a:prstGeom>
          <a:noFill/>
          <a:ln/>
        </p:spPr>
        <p:txBody>
          <a:bodyPr wrap="square" lIns="0" tIns="0" rIns="0" bIns="0" rtlCol="0" anchor="t"/>
          <a:lstStyle/>
          <a:p>
            <a:pPr indent="0" marL="0">
              <a:buNone/>
            </a:pPr>
            <a:r>
              <a:rPr lang="en-US" sz="2800" b="1" dirty="0">
                <a:solidFill>
                  <a:srgbClr val="3C8F5F"/>
                </a:solidFill>
              </a:rPr>
              <a:t>59% → 90%</a:t>
            </a:r>
            <a:endParaRPr lang="en-US" sz="2800" dirty="0"/>
          </a:p>
        </p:txBody>
      </p:sp>
      <p:sp>
        <p:nvSpPr>
          <p:cNvPr id="27" name="Text 25"/>
          <p:cNvSpPr txBox="1"/>
          <p:nvPr/>
        </p:nvSpPr>
        <p:spPr>
          <a:xfrm>
            <a:off x="8220456" y="5074920"/>
            <a:ext cx="3108960" cy="822960"/>
          </a:xfrm>
          <a:prstGeom prst="rect">
            <a:avLst/>
          </a:prstGeom>
          <a:noFill/>
          <a:ln/>
        </p:spPr>
        <p:txBody>
          <a:bodyPr wrap="square" lIns="0" tIns="0" rIns="0" bIns="0" rtlCol="0" anchor="t"/>
          <a:lstStyle/>
          <a:p>
            <a:pPr indent="0" marL="0">
              <a:buNone/>
            </a:pPr>
            <a:r>
              <a:rPr lang="en-US" sz="1150" dirty="0">
                <a:solidFill>
                  <a:schemeClr val="tx2"/>
                </a:solidFill>
              </a:rPr>
              <a:t>site health; crawl errors 128 → 7; 5,921 ranking keywords, 561 in the top three — $185K a month in equivalent paid traffic</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A · THE TV BUY THEY COULD NOT SEE</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Their five best stations drove the lift on half the money their five worst consumed</a:t>
            </a:r>
            <a:endParaRPr lang="en-US" sz="2800" dirty="0"/>
          </a:p>
        </p:txBody>
      </p:sp>
      <p:graphicFrame>
        <p:nvGraphicFramePr>
          <p:cNvPr id="4" name="Chart 0" descr=""/>
          <p:cNvGraphicFramePr/>
          <p:nvPr/>
        </p:nvGraphicFramePr>
        <p:xfrm>
          <a:off x="548640" y="1874520"/>
          <a:ext cx="512064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943600" y="1874520"/>
            <a:ext cx="5669280" cy="4206240"/>
          </a:xfrm>
          <a:prstGeom prst="rect">
            <a:avLst/>
          </a:prstGeom>
          <a:solidFill>
            <a:srgbClr val="FFFFFF"/>
          </a:solidFill>
          <a:ln w="9525">
            <a:solidFill>
              <a:srgbClr val="D2CBD0"/>
            </a:solidFill>
            <a:prstDash val="solid"/>
          </a:ln>
        </p:spPr>
      </p:sp>
      <p:sp>
        <p:nvSpPr>
          <p:cNvPr id="6" name="Text 3"/>
          <p:cNvSpPr txBox="1"/>
          <p:nvPr/>
        </p:nvSpPr>
        <p:spPr>
          <a:xfrm>
            <a:off x="6172200" y="2057400"/>
            <a:ext cx="5212080" cy="457200"/>
          </a:xfrm>
          <a:prstGeom prst="rect">
            <a:avLst/>
          </a:prstGeom>
          <a:noFill/>
          <a:ln/>
        </p:spPr>
        <p:txBody>
          <a:bodyPr wrap="square" lIns="0" tIns="0" rIns="0" bIns="0" rtlCol="0" anchor="t"/>
          <a:lstStyle/>
          <a:p>
            <a:pPr indent="0" marL="0">
              <a:buNone/>
            </a:pPr>
            <a:r>
              <a:rPr lang="en-US" sz="1600" b="1" dirty="0">
                <a:solidFill>
                  <a:schemeClr val="tx1"/>
                </a:solidFill>
              </a:rPr>
              <a:t>How Pidoxa measured a TV buy it did not place</a:t>
            </a:r>
            <a:endParaRPr lang="en-US" sz="1600" dirty="0"/>
          </a:p>
        </p:txBody>
      </p:sp>
      <p:sp>
        <p:nvSpPr>
          <p:cNvPr id="7" name="Text 4"/>
          <p:cNvSpPr txBox="1"/>
          <p:nvPr/>
        </p:nvSpPr>
        <p:spPr>
          <a:xfrm>
            <a:off x="6172200" y="2606040"/>
            <a:ext cx="5212080" cy="338328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chemeClr val="tx2"/>
                </a:solidFill>
              </a:rPr>
              <a:t>Every spot airing on 18 TV and 3 radio stations was matched to website traffic in the 15 minutes after it ran — a lift index per station, per daypart, per day of week.</a:t>
            </a:r>
            <a:endParaRPr lang="en-US" sz="1200" dirty="0"/>
          </a:p>
          <a:p>
            <a:pPr marL="342900" indent="-342900">
              <a:spcAft>
                <a:spcPts val="600"/>
              </a:spcAft>
              <a:buSzPct val="100000"/>
              <a:buChar char="•"/>
            </a:pPr>
            <a:r>
              <a:rPr lang="en-US" sz="1200" dirty="0">
                <a:solidFill>
                  <a:schemeClr val="tx2"/>
                </a:solidFill>
              </a:rPr>
              <a:t>Average lift index 4.6; the best station ran above 10, the worst below 3. Morning commute through lunch outperformed; weekdays beat weekends.</a:t>
            </a:r>
            <a:endParaRPr lang="en-US" sz="1200" dirty="0"/>
          </a:p>
          <a:p>
            <a:pPr marL="342900" indent="-342900">
              <a:spcAft>
                <a:spcPts val="600"/>
              </a:spcAft>
              <a:buSzPct val="100000"/>
              <a:buChar char="•"/>
            </a:pPr>
            <a:r>
              <a:rPr lang="en-US" sz="1200" dirty="0">
                <a:solidFill>
                  <a:schemeClr val="tx2"/>
                </a:solidFill>
              </a:rPr>
              <a:t>The firm was spending twice as much on the five stations that moved the website least as on the five that moved it most.</a:t>
            </a:r>
            <a:endParaRPr lang="en-US" sz="1200" dirty="0"/>
          </a:p>
          <a:p>
            <a:pPr marL="342900" indent="-342900">
              <a:spcAft>
                <a:spcPts val="600"/>
              </a:spcAft>
              <a:buSzPct val="100000"/>
              <a:buChar char="•"/>
            </a:pPr>
            <a:r>
              <a:rPr lang="en-US" sz="1200" dirty="0">
                <a:solidFill>
                  <a:schemeClr val="tx2"/>
                </a:solidFill>
              </a:rPr>
              <a:t>Recommendation delivered: halve the bottom five and reallocate to the top, with day and daypart guidance for all 21 stations. This is Lift — the scoreboard the partners read the same way.</a:t>
            </a:r>
            <a:endParaRPr lang="en-US" sz="1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B · A TOP-TIER INJURY FIRM</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Web beat traditional media in month one — a first in sixteen months. By month three, 67% of leads came from the web</a:t>
            </a:r>
            <a:endParaRPr lang="en-US" sz="2800" dirty="0"/>
          </a:p>
        </p:txBody>
      </p:sp>
      <p:graphicFrame>
        <p:nvGraphicFramePr>
          <p:cNvPr id="4" name="Chart 0" descr=""/>
          <p:cNvGraphicFramePr/>
          <p:nvPr/>
        </p:nvGraphicFramePr>
        <p:xfrm>
          <a:off x="548640" y="1874520"/>
          <a:ext cx="566928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6492240" y="1874520"/>
            <a:ext cx="2468880" cy="1600200"/>
          </a:xfrm>
          <a:prstGeom prst="rect">
            <a:avLst/>
          </a:prstGeom>
          <a:solidFill>
            <a:schemeClr val="bg2"/>
          </a:solidFill>
          <a:ln w="9525">
            <a:solidFill>
              <a:srgbClr val="D2CBD0"/>
            </a:solidFill>
            <a:prstDash val="solid"/>
          </a:ln>
        </p:spPr>
      </p:sp>
      <p:sp>
        <p:nvSpPr>
          <p:cNvPr id="6" name="Text 3"/>
          <p:cNvSpPr txBox="1"/>
          <p:nvPr/>
        </p:nvSpPr>
        <p:spPr>
          <a:xfrm>
            <a:off x="6675120" y="2039112"/>
            <a:ext cx="2103120" cy="548640"/>
          </a:xfrm>
          <a:prstGeom prst="rect">
            <a:avLst/>
          </a:prstGeom>
          <a:noFill/>
          <a:ln/>
        </p:spPr>
        <p:txBody>
          <a:bodyPr wrap="square" lIns="0" tIns="0" rIns="0" bIns="0" rtlCol="0" anchor="t"/>
          <a:lstStyle/>
          <a:p>
            <a:pPr indent="0" marL="0">
              <a:buNone/>
            </a:pPr>
            <a:r>
              <a:rPr lang="en-US" sz="2200" b="1" dirty="0">
                <a:solidFill>
                  <a:srgbClr val="C62F7C"/>
                </a:solidFill>
              </a:rPr>
              <a:t>355 → 7,277</a:t>
            </a:r>
            <a:endParaRPr lang="en-US" sz="2200" dirty="0"/>
          </a:p>
        </p:txBody>
      </p:sp>
      <p:sp>
        <p:nvSpPr>
          <p:cNvPr id="7" name="Text 4"/>
          <p:cNvSpPr txBox="1"/>
          <p:nvPr/>
        </p:nvSpPr>
        <p:spPr>
          <a:xfrm>
            <a:off x="6675120" y="2651760"/>
            <a:ext cx="2103120" cy="777240"/>
          </a:xfrm>
          <a:prstGeom prst="rect">
            <a:avLst/>
          </a:prstGeom>
          <a:noFill/>
          <a:ln/>
        </p:spPr>
        <p:txBody>
          <a:bodyPr wrap="square" lIns="0" tIns="0" rIns="0" bIns="0" rtlCol="0" anchor="t"/>
          <a:lstStyle/>
          <a:p>
            <a:pPr indent="0" marL="0">
              <a:buNone/>
            </a:pPr>
            <a:r>
              <a:rPr lang="en-US" sz="1050" dirty="0">
                <a:solidFill>
                  <a:schemeClr val="tx2"/>
                </a:solidFill>
              </a:rPr>
              <a:t>paid-search conversions, year over year</a:t>
            </a:r>
            <a:endParaRPr lang="en-US" sz="1050" dirty="0"/>
          </a:p>
        </p:txBody>
      </p:sp>
      <p:sp>
        <p:nvSpPr>
          <p:cNvPr id="8" name="Shape 5"/>
          <p:cNvSpPr/>
          <p:nvPr/>
        </p:nvSpPr>
        <p:spPr>
          <a:xfrm>
            <a:off x="9144000" y="1874520"/>
            <a:ext cx="2468880" cy="1600200"/>
          </a:xfrm>
          <a:prstGeom prst="rect">
            <a:avLst/>
          </a:prstGeom>
          <a:solidFill>
            <a:schemeClr val="bg2"/>
          </a:solidFill>
          <a:ln w="9525">
            <a:solidFill>
              <a:srgbClr val="D2CBD0"/>
            </a:solidFill>
            <a:prstDash val="solid"/>
          </a:ln>
        </p:spPr>
      </p:sp>
      <p:sp>
        <p:nvSpPr>
          <p:cNvPr id="9" name="Text 6"/>
          <p:cNvSpPr txBox="1"/>
          <p:nvPr/>
        </p:nvSpPr>
        <p:spPr>
          <a:xfrm>
            <a:off x="9326880" y="2039112"/>
            <a:ext cx="2103120" cy="548640"/>
          </a:xfrm>
          <a:prstGeom prst="rect">
            <a:avLst/>
          </a:prstGeom>
          <a:noFill/>
          <a:ln/>
        </p:spPr>
        <p:txBody>
          <a:bodyPr wrap="square" lIns="0" tIns="0" rIns="0" bIns="0" rtlCol="0" anchor="t"/>
          <a:lstStyle/>
          <a:p>
            <a:pPr indent="0" marL="0">
              <a:buNone/>
            </a:pPr>
            <a:r>
              <a:rPr lang="en-US" sz="2200" b="1" dirty="0">
                <a:solidFill>
                  <a:srgbClr val="4B51A3"/>
                </a:solidFill>
              </a:rPr>
              <a:t>2 → 3,488</a:t>
            </a:r>
            <a:endParaRPr lang="en-US" sz="2200" dirty="0"/>
          </a:p>
        </p:txBody>
      </p:sp>
      <p:sp>
        <p:nvSpPr>
          <p:cNvPr id="10" name="Text 7"/>
          <p:cNvSpPr txBox="1"/>
          <p:nvPr/>
        </p:nvSpPr>
        <p:spPr>
          <a:xfrm>
            <a:off x="9326880" y="2651760"/>
            <a:ext cx="2103120" cy="777240"/>
          </a:xfrm>
          <a:prstGeom prst="rect">
            <a:avLst/>
          </a:prstGeom>
          <a:noFill/>
          <a:ln/>
        </p:spPr>
        <p:txBody>
          <a:bodyPr wrap="square" lIns="0" tIns="0" rIns="0" bIns="0" rtlCol="0" anchor="t"/>
          <a:lstStyle/>
          <a:p>
            <a:pPr indent="0" marL="0">
              <a:buNone/>
            </a:pPr>
            <a:r>
              <a:rPr lang="en-US" sz="1050" dirty="0">
                <a:solidFill>
                  <a:schemeClr val="tx2"/>
                </a:solidFill>
              </a:rPr>
              <a:t>conversions from the channels Pidoxa introduced — programmatic, social, pre-roll, email</a:t>
            </a:r>
            <a:endParaRPr lang="en-US" sz="1050" dirty="0"/>
          </a:p>
        </p:txBody>
      </p:sp>
      <p:sp>
        <p:nvSpPr>
          <p:cNvPr id="11" name="Shape 8"/>
          <p:cNvSpPr/>
          <p:nvPr/>
        </p:nvSpPr>
        <p:spPr>
          <a:xfrm>
            <a:off x="6492240" y="3657600"/>
            <a:ext cx="5120640" cy="2423160"/>
          </a:xfrm>
          <a:prstGeom prst="rect">
            <a:avLst/>
          </a:prstGeom>
          <a:solidFill>
            <a:srgbClr val="FFFFFF"/>
          </a:solidFill>
          <a:ln w="9525">
            <a:solidFill>
              <a:srgbClr val="D2CBD0"/>
            </a:solidFill>
            <a:prstDash val="solid"/>
          </a:ln>
        </p:spPr>
      </p:sp>
      <p:sp>
        <p:nvSpPr>
          <p:cNvPr id="12" name="Text 9"/>
          <p:cNvSpPr txBox="1"/>
          <p:nvPr/>
        </p:nvSpPr>
        <p:spPr>
          <a:xfrm>
            <a:off x="6720840" y="3840480"/>
            <a:ext cx="4663440" cy="365760"/>
          </a:xfrm>
          <a:prstGeom prst="rect">
            <a:avLst/>
          </a:prstGeom>
          <a:noFill/>
          <a:ln/>
        </p:spPr>
        <p:txBody>
          <a:bodyPr wrap="square" lIns="0" tIns="0" rIns="0" bIns="0" rtlCol="0" anchor="t"/>
          <a:lstStyle/>
          <a:p>
            <a:pPr indent="0" marL="0">
              <a:buNone/>
            </a:pPr>
            <a:r>
              <a:rPr lang="en-US" sz="1600" b="1" dirty="0">
                <a:solidFill>
                  <a:schemeClr val="tx1"/>
                </a:solidFill>
              </a:rPr>
              <a:t>Where they started</a:t>
            </a:r>
            <a:endParaRPr lang="en-US" sz="1600" dirty="0"/>
          </a:p>
        </p:txBody>
      </p:sp>
      <p:sp>
        <p:nvSpPr>
          <p:cNvPr id="13" name="Text 10"/>
          <p:cNvSpPr txBox="1"/>
          <p:nvPr/>
        </p:nvSpPr>
        <p:spPr>
          <a:xfrm>
            <a:off x="6720840" y="4206240"/>
            <a:ext cx="4663440" cy="1828800"/>
          </a:xfrm>
          <a:prstGeom prst="rect">
            <a:avLst/>
          </a:prstGeom>
          <a:noFill/>
          <a:ln/>
        </p:spPr>
        <p:txBody>
          <a:bodyPr wrap="square" lIns="0" tIns="0" rIns="0" bIns="0" rtlCol="0" anchor="t"/>
          <a:lstStyle/>
          <a:p>
            <a:pPr indent="0" marL="0">
              <a:buNone/>
            </a:pPr>
            <a:r>
              <a:rPr lang="en-US" sz="1150" dirty="0">
                <a:solidFill>
                  <a:schemeClr val="tx2"/>
                </a:solidFill>
              </a:rPr>
              <a:t>About 600 contacts a month, roughly 62% auto, a quarter of them becoming cases. A search account optimized for brand clicks. Site pageviews down 6% year over year before the program. Pidoxa rebuilt search around accident intent, launched hospital- and urgent-care-geofenced programmatic in English and Spanish, retargeting, connected TV and pre-roll, Facebook prospecting, Bing, and call tracking — then measured all of it with a custom multi-touch model.</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B · BRAND AND EARNED</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Memory media showed up where last click never looks: branded traffic, returning visitors, qualified leads</a:t>
            </a:r>
            <a:endParaRPr lang="en-US" sz="2800" dirty="0"/>
          </a:p>
        </p:txBody>
      </p:sp>
      <p:sp>
        <p:nvSpPr>
          <p:cNvPr id="4" name="Shape 2"/>
          <p:cNvSpPr/>
          <p:nvPr/>
        </p:nvSpPr>
        <p:spPr>
          <a:xfrm>
            <a:off x="548640" y="1874520"/>
            <a:ext cx="2651760" cy="1965960"/>
          </a:xfrm>
          <a:prstGeom prst="rect">
            <a:avLst/>
          </a:prstGeom>
          <a:solidFill>
            <a:schemeClr val="bg2"/>
          </a:solidFill>
          <a:ln w="9525">
            <a:solidFill>
              <a:srgbClr val="D2CBD0"/>
            </a:solidFill>
            <a:prstDash val="solid"/>
          </a:ln>
        </p:spPr>
      </p:sp>
      <p:sp>
        <p:nvSpPr>
          <p:cNvPr id="5" name="Text 3"/>
          <p:cNvSpPr txBox="1"/>
          <p:nvPr/>
        </p:nvSpPr>
        <p:spPr>
          <a:xfrm>
            <a:off x="777240" y="2057400"/>
            <a:ext cx="2194560" cy="685800"/>
          </a:xfrm>
          <a:prstGeom prst="rect">
            <a:avLst/>
          </a:prstGeom>
          <a:noFill/>
          <a:ln/>
        </p:spPr>
        <p:txBody>
          <a:bodyPr wrap="square" lIns="0" tIns="0" rIns="0" bIns="0" rtlCol="0" anchor="t"/>
          <a:lstStyle/>
          <a:p>
            <a:pPr indent="0" marL="0">
              <a:buNone/>
            </a:pPr>
            <a:r>
              <a:rPr lang="en-US" sz="3000" b="1" dirty="0">
                <a:solidFill>
                  <a:srgbClr val="4B51A3"/>
                </a:solidFill>
              </a:rPr>
              <a:t>+88%</a:t>
            </a:r>
            <a:endParaRPr lang="en-US" sz="3000" dirty="0"/>
          </a:p>
        </p:txBody>
      </p:sp>
      <p:sp>
        <p:nvSpPr>
          <p:cNvPr id="6" name="Text 4"/>
          <p:cNvSpPr txBox="1"/>
          <p:nvPr/>
        </p:nvSpPr>
        <p:spPr>
          <a:xfrm>
            <a:off x="777240" y="2788920"/>
            <a:ext cx="2194560" cy="1005840"/>
          </a:xfrm>
          <a:prstGeom prst="rect">
            <a:avLst/>
          </a:prstGeom>
          <a:noFill/>
          <a:ln/>
        </p:spPr>
        <p:txBody>
          <a:bodyPr wrap="square" lIns="0" tIns="0" rIns="0" bIns="0" rtlCol="0" anchor="t"/>
          <a:lstStyle/>
          <a:p>
            <a:pPr indent="0" marL="0">
              <a:buNone/>
            </a:pPr>
            <a:r>
              <a:rPr lang="en-US" sz="1150" dirty="0">
                <a:solidFill>
                  <a:schemeClr val="tx2"/>
                </a:solidFill>
              </a:rPr>
              <a:t>website users year over year; pageviews from −6% before the program to +41% during it</a:t>
            </a:r>
            <a:endParaRPr lang="en-US" sz="1150" dirty="0"/>
          </a:p>
        </p:txBody>
      </p:sp>
      <p:sp>
        <p:nvSpPr>
          <p:cNvPr id="7" name="Shape 5"/>
          <p:cNvSpPr/>
          <p:nvPr/>
        </p:nvSpPr>
        <p:spPr>
          <a:xfrm>
            <a:off x="3355848" y="1874520"/>
            <a:ext cx="2651760" cy="1965960"/>
          </a:xfrm>
          <a:prstGeom prst="rect">
            <a:avLst/>
          </a:prstGeom>
          <a:solidFill>
            <a:schemeClr val="bg2"/>
          </a:solidFill>
          <a:ln w="9525">
            <a:solidFill>
              <a:srgbClr val="D2CBD0"/>
            </a:solidFill>
            <a:prstDash val="solid"/>
          </a:ln>
        </p:spPr>
      </p:sp>
      <p:sp>
        <p:nvSpPr>
          <p:cNvPr id="8" name="Text 6"/>
          <p:cNvSpPr txBox="1"/>
          <p:nvPr/>
        </p:nvSpPr>
        <p:spPr>
          <a:xfrm>
            <a:off x="3584448" y="2057400"/>
            <a:ext cx="2194560" cy="685800"/>
          </a:xfrm>
          <a:prstGeom prst="rect">
            <a:avLst/>
          </a:prstGeom>
          <a:noFill/>
          <a:ln/>
        </p:spPr>
        <p:txBody>
          <a:bodyPr wrap="square" lIns="0" tIns="0" rIns="0" bIns="0" rtlCol="0" anchor="t"/>
          <a:lstStyle/>
          <a:p>
            <a:pPr indent="0" marL="0">
              <a:buNone/>
            </a:pPr>
            <a:r>
              <a:rPr lang="en-US" sz="3000" b="1" dirty="0">
                <a:solidFill>
                  <a:srgbClr val="4B51A3"/>
                </a:solidFill>
              </a:rPr>
              <a:t>+630%</a:t>
            </a:r>
            <a:endParaRPr lang="en-US" sz="3000" dirty="0"/>
          </a:p>
        </p:txBody>
      </p:sp>
      <p:sp>
        <p:nvSpPr>
          <p:cNvPr id="9" name="Text 7"/>
          <p:cNvSpPr txBox="1"/>
          <p:nvPr/>
        </p:nvSpPr>
        <p:spPr>
          <a:xfrm>
            <a:off x="3584448" y="2788920"/>
            <a:ext cx="2194560" cy="1005840"/>
          </a:xfrm>
          <a:prstGeom prst="rect">
            <a:avLst/>
          </a:prstGeom>
          <a:noFill/>
          <a:ln/>
        </p:spPr>
        <p:txBody>
          <a:bodyPr wrap="square" lIns="0" tIns="0" rIns="0" bIns="0" rtlCol="0" anchor="t"/>
          <a:lstStyle/>
          <a:p>
            <a:pPr indent="0" marL="0">
              <a:buNone/>
            </a:pPr>
            <a:r>
              <a:rPr lang="en-US" sz="1150" dirty="0">
                <a:solidFill>
                  <a:schemeClr val="tx2"/>
                </a:solidFill>
              </a:rPr>
              <a:t>returning visitors — the family coming back to the name they now know</a:t>
            </a:r>
            <a:endParaRPr lang="en-US" sz="1150" dirty="0"/>
          </a:p>
        </p:txBody>
      </p:sp>
      <p:sp>
        <p:nvSpPr>
          <p:cNvPr id="10" name="Shape 8"/>
          <p:cNvSpPr/>
          <p:nvPr/>
        </p:nvSpPr>
        <p:spPr>
          <a:xfrm>
            <a:off x="6163056" y="1874520"/>
            <a:ext cx="2651760" cy="1965960"/>
          </a:xfrm>
          <a:prstGeom prst="rect">
            <a:avLst/>
          </a:prstGeom>
          <a:solidFill>
            <a:schemeClr val="bg2"/>
          </a:solidFill>
          <a:ln w="9525">
            <a:solidFill>
              <a:srgbClr val="D2CBD0"/>
            </a:solidFill>
            <a:prstDash val="solid"/>
          </a:ln>
        </p:spPr>
      </p:sp>
      <p:sp>
        <p:nvSpPr>
          <p:cNvPr id="11" name="Text 9"/>
          <p:cNvSpPr txBox="1"/>
          <p:nvPr/>
        </p:nvSpPr>
        <p:spPr>
          <a:xfrm>
            <a:off x="6391656" y="2057400"/>
            <a:ext cx="2194560" cy="685800"/>
          </a:xfrm>
          <a:prstGeom prst="rect">
            <a:avLst/>
          </a:prstGeom>
          <a:noFill/>
          <a:ln/>
        </p:spPr>
        <p:txBody>
          <a:bodyPr wrap="square" lIns="0" tIns="0" rIns="0" bIns="0" rtlCol="0" anchor="t"/>
          <a:lstStyle/>
          <a:p>
            <a:pPr indent="0" marL="0">
              <a:buNone/>
            </a:pPr>
            <a:r>
              <a:rPr lang="en-US" sz="3000" b="1" dirty="0">
                <a:solidFill>
                  <a:srgbClr val="C62F7C"/>
                </a:solidFill>
              </a:rPr>
              <a:t>+65%</a:t>
            </a:r>
            <a:endParaRPr lang="en-US" sz="3000" dirty="0"/>
          </a:p>
        </p:txBody>
      </p:sp>
      <p:sp>
        <p:nvSpPr>
          <p:cNvPr id="12" name="Text 10"/>
          <p:cNvSpPr txBox="1"/>
          <p:nvPr/>
        </p:nvSpPr>
        <p:spPr>
          <a:xfrm>
            <a:off x="6391656" y="2788920"/>
            <a:ext cx="2194560" cy="1005840"/>
          </a:xfrm>
          <a:prstGeom prst="rect">
            <a:avLst/>
          </a:prstGeom>
          <a:noFill/>
          <a:ln/>
        </p:spPr>
        <p:txBody>
          <a:bodyPr wrap="square" lIns="0" tIns="0" rIns="0" bIns="0" rtlCol="0" anchor="t"/>
          <a:lstStyle/>
          <a:p>
            <a:pPr indent="0" marL="0">
              <a:buNone/>
            </a:pPr>
            <a:r>
              <a:rPr lang="en-US" sz="1150" dirty="0">
                <a:solidFill>
                  <a:schemeClr val="tx2"/>
                </a:solidFill>
              </a:rPr>
              <a:t>phone calls and CTA completions</a:t>
            </a:r>
            <a:endParaRPr lang="en-US" sz="1150" dirty="0"/>
          </a:p>
        </p:txBody>
      </p:sp>
      <p:sp>
        <p:nvSpPr>
          <p:cNvPr id="13" name="Shape 11"/>
          <p:cNvSpPr/>
          <p:nvPr/>
        </p:nvSpPr>
        <p:spPr>
          <a:xfrm>
            <a:off x="8970264" y="1874520"/>
            <a:ext cx="2651760" cy="1965960"/>
          </a:xfrm>
          <a:prstGeom prst="rect">
            <a:avLst/>
          </a:prstGeom>
          <a:solidFill>
            <a:schemeClr val="bg2"/>
          </a:solidFill>
          <a:ln w="9525">
            <a:solidFill>
              <a:srgbClr val="D2CBD0"/>
            </a:solidFill>
            <a:prstDash val="solid"/>
          </a:ln>
        </p:spPr>
      </p:sp>
      <p:sp>
        <p:nvSpPr>
          <p:cNvPr id="14" name="Text 12"/>
          <p:cNvSpPr txBox="1"/>
          <p:nvPr/>
        </p:nvSpPr>
        <p:spPr>
          <a:xfrm>
            <a:off x="9198864" y="2057400"/>
            <a:ext cx="2194560" cy="685800"/>
          </a:xfrm>
          <a:prstGeom prst="rect">
            <a:avLst/>
          </a:prstGeom>
          <a:noFill/>
          <a:ln/>
        </p:spPr>
        <p:txBody>
          <a:bodyPr wrap="square" lIns="0" tIns="0" rIns="0" bIns="0" rtlCol="0" anchor="t"/>
          <a:lstStyle/>
          <a:p>
            <a:pPr indent="0" marL="0">
              <a:buNone/>
            </a:pPr>
            <a:r>
              <a:rPr lang="en-US" sz="3000" b="1" dirty="0">
                <a:solidFill>
                  <a:srgbClr val="C62F7C"/>
                </a:solidFill>
              </a:rPr>
              <a:t>+16%</a:t>
            </a:r>
            <a:endParaRPr lang="en-US" sz="3000" dirty="0"/>
          </a:p>
        </p:txBody>
      </p:sp>
      <p:sp>
        <p:nvSpPr>
          <p:cNvPr id="15" name="Text 13"/>
          <p:cNvSpPr txBox="1"/>
          <p:nvPr/>
        </p:nvSpPr>
        <p:spPr>
          <a:xfrm>
            <a:off x="9198864" y="2788920"/>
            <a:ext cx="2194560" cy="1005840"/>
          </a:xfrm>
          <a:prstGeom prst="rect">
            <a:avLst/>
          </a:prstGeom>
          <a:noFill/>
          <a:ln/>
        </p:spPr>
        <p:txBody>
          <a:bodyPr wrap="square" lIns="0" tIns="0" rIns="0" bIns="0" rtlCol="0" anchor="t"/>
          <a:lstStyle/>
          <a:p>
            <a:pPr indent="0" marL="0">
              <a:buNone/>
            </a:pPr>
            <a:r>
              <a:rPr lang="en-US" sz="1150" dirty="0">
                <a:solidFill>
                  <a:schemeClr val="tx2"/>
                </a:solidFill>
              </a:rPr>
              <a:t>average year-over-year increase in monthly qualified leads</a:t>
            </a:r>
            <a:endParaRPr lang="en-US" sz="1150" dirty="0"/>
          </a:p>
        </p:txBody>
      </p:sp>
      <p:sp>
        <p:nvSpPr>
          <p:cNvPr id="16" name="Shape 14"/>
          <p:cNvSpPr/>
          <p:nvPr/>
        </p:nvSpPr>
        <p:spPr>
          <a:xfrm>
            <a:off x="548640" y="3977640"/>
            <a:ext cx="2651760" cy="1965960"/>
          </a:xfrm>
          <a:prstGeom prst="rect">
            <a:avLst/>
          </a:prstGeom>
          <a:solidFill>
            <a:schemeClr val="bg2"/>
          </a:solidFill>
          <a:ln w="9525">
            <a:solidFill>
              <a:srgbClr val="D2CBD0"/>
            </a:solidFill>
            <a:prstDash val="solid"/>
          </a:ln>
        </p:spPr>
      </p:sp>
      <p:sp>
        <p:nvSpPr>
          <p:cNvPr id="17" name="Text 15"/>
          <p:cNvSpPr txBox="1"/>
          <p:nvPr/>
        </p:nvSpPr>
        <p:spPr>
          <a:xfrm>
            <a:off x="777240" y="4160520"/>
            <a:ext cx="2194560" cy="685800"/>
          </a:xfrm>
          <a:prstGeom prst="rect">
            <a:avLst/>
          </a:prstGeom>
          <a:noFill/>
          <a:ln/>
        </p:spPr>
        <p:txBody>
          <a:bodyPr wrap="square" lIns="0" tIns="0" rIns="0" bIns="0" rtlCol="0" anchor="t"/>
          <a:lstStyle/>
          <a:p>
            <a:pPr indent="0" marL="0">
              <a:buNone/>
            </a:pPr>
            <a:r>
              <a:rPr lang="en-US" sz="3000" b="1" dirty="0">
                <a:solidFill>
                  <a:srgbClr val="D4402F"/>
                </a:solidFill>
              </a:rPr>
              <a:t>+60%</a:t>
            </a:r>
            <a:endParaRPr lang="en-US" sz="3000" dirty="0"/>
          </a:p>
        </p:txBody>
      </p:sp>
      <p:sp>
        <p:nvSpPr>
          <p:cNvPr id="18" name="Text 16"/>
          <p:cNvSpPr txBox="1"/>
          <p:nvPr/>
        </p:nvSpPr>
        <p:spPr>
          <a:xfrm>
            <a:off x="777240" y="4892040"/>
            <a:ext cx="2194560" cy="1005840"/>
          </a:xfrm>
          <a:prstGeom prst="rect">
            <a:avLst/>
          </a:prstGeom>
          <a:noFill/>
          <a:ln/>
        </p:spPr>
        <p:txBody>
          <a:bodyPr wrap="square" lIns="0" tIns="0" rIns="0" bIns="0" rtlCol="0" anchor="t"/>
          <a:lstStyle/>
          <a:p>
            <a:pPr indent="0" marL="0">
              <a:buNone/>
            </a:pPr>
            <a:r>
              <a:rPr lang="en-US" sz="1150" dirty="0">
                <a:solidFill>
                  <a:schemeClr val="tx2"/>
                </a:solidFill>
              </a:rPr>
              <a:t>social media referrals; bounce rate down 12%</a:t>
            </a:r>
            <a:endParaRPr lang="en-US" sz="1150" dirty="0"/>
          </a:p>
        </p:txBody>
      </p:sp>
      <p:sp>
        <p:nvSpPr>
          <p:cNvPr id="19" name="Shape 17"/>
          <p:cNvSpPr/>
          <p:nvPr/>
        </p:nvSpPr>
        <p:spPr>
          <a:xfrm>
            <a:off x="3355848" y="3977640"/>
            <a:ext cx="2651760" cy="1965960"/>
          </a:xfrm>
          <a:prstGeom prst="rect">
            <a:avLst/>
          </a:prstGeom>
          <a:solidFill>
            <a:schemeClr val="bg2"/>
          </a:solidFill>
          <a:ln w="9525">
            <a:solidFill>
              <a:srgbClr val="D2CBD0"/>
            </a:solidFill>
            <a:prstDash val="solid"/>
          </a:ln>
        </p:spPr>
      </p:sp>
      <p:sp>
        <p:nvSpPr>
          <p:cNvPr id="20" name="Text 18"/>
          <p:cNvSpPr txBox="1"/>
          <p:nvPr/>
        </p:nvSpPr>
        <p:spPr>
          <a:xfrm>
            <a:off x="3584448" y="4160520"/>
            <a:ext cx="2194560" cy="685800"/>
          </a:xfrm>
          <a:prstGeom prst="rect">
            <a:avLst/>
          </a:prstGeom>
          <a:noFill/>
          <a:ln/>
        </p:spPr>
        <p:txBody>
          <a:bodyPr wrap="square" lIns="0" tIns="0" rIns="0" bIns="0" rtlCol="0" anchor="t"/>
          <a:lstStyle/>
          <a:p>
            <a:pPr indent="0" marL="0">
              <a:buNone/>
            </a:pPr>
            <a:r>
              <a:rPr lang="en-US" sz="2400" b="1" dirty="0">
                <a:solidFill>
                  <a:srgbClr val="3E8F8A"/>
                </a:solidFill>
              </a:rPr>
              <a:t>65% → 38%</a:t>
            </a:r>
            <a:endParaRPr lang="en-US" sz="2400" dirty="0"/>
          </a:p>
        </p:txBody>
      </p:sp>
      <p:sp>
        <p:nvSpPr>
          <p:cNvPr id="21" name="Text 19"/>
          <p:cNvSpPr txBox="1"/>
          <p:nvPr/>
        </p:nvSpPr>
        <p:spPr>
          <a:xfrm>
            <a:off x="3584448" y="4892040"/>
            <a:ext cx="2194560" cy="1005840"/>
          </a:xfrm>
          <a:prstGeom prst="rect">
            <a:avLst/>
          </a:prstGeom>
          <a:noFill/>
          <a:ln/>
        </p:spPr>
        <p:txBody>
          <a:bodyPr wrap="square" lIns="0" tIns="0" rIns="0" bIns="0" rtlCol="0" anchor="t"/>
          <a:lstStyle/>
          <a:p>
            <a:pPr indent="0" marL="0">
              <a:buNone/>
            </a:pPr>
            <a:r>
              <a:rPr lang="en-US" sz="1150" dirty="0">
                <a:solidFill>
                  <a:schemeClr val="tx2"/>
                </a:solidFill>
              </a:rPr>
              <a:t>paid-search bounce rate in four months, as intent-matched landing pages replaced the home page</a:t>
            </a:r>
            <a:endParaRPr lang="en-US" sz="1150" dirty="0"/>
          </a:p>
        </p:txBody>
      </p:sp>
      <p:sp>
        <p:nvSpPr>
          <p:cNvPr id="22" name="Shape 20"/>
          <p:cNvSpPr/>
          <p:nvPr/>
        </p:nvSpPr>
        <p:spPr>
          <a:xfrm>
            <a:off x="6163056" y="3977640"/>
            <a:ext cx="2651760" cy="1965960"/>
          </a:xfrm>
          <a:prstGeom prst="rect">
            <a:avLst/>
          </a:prstGeom>
          <a:solidFill>
            <a:schemeClr val="bg2"/>
          </a:solidFill>
          <a:ln w="9525">
            <a:solidFill>
              <a:srgbClr val="D2CBD0"/>
            </a:solidFill>
            <a:prstDash val="solid"/>
          </a:ln>
        </p:spPr>
      </p:sp>
      <p:sp>
        <p:nvSpPr>
          <p:cNvPr id="23" name="Text 21"/>
          <p:cNvSpPr txBox="1"/>
          <p:nvPr/>
        </p:nvSpPr>
        <p:spPr>
          <a:xfrm>
            <a:off x="6391656" y="4160520"/>
            <a:ext cx="2194560" cy="685800"/>
          </a:xfrm>
          <a:prstGeom prst="rect">
            <a:avLst/>
          </a:prstGeom>
          <a:noFill/>
          <a:ln/>
        </p:spPr>
        <p:txBody>
          <a:bodyPr wrap="square" lIns="0" tIns="0" rIns="0" bIns="0" rtlCol="0" anchor="t"/>
          <a:lstStyle/>
          <a:p>
            <a:pPr indent="0" marL="0">
              <a:buNone/>
            </a:pPr>
            <a:r>
              <a:rPr lang="en-US" sz="2400" b="1" dirty="0">
                <a:solidFill>
                  <a:srgbClr val="3E8F8A"/>
                </a:solidFill>
              </a:rPr>
              <a:t>20% → 32%</a:t>
            </a:r>
            <a:endParaRPr lang="en-US" sz="2400" dirty="0"/>
          </a:p>
        </p:txBody>
      </p:sp>
      <p:sp>
        <p:nvSpPr>
          <p:cNvPr id="24" name="Text 22"/>
          <p:cNvSpPr txBox="1"/>
          <p:nvPr/>
        </p:nvSpPr>
        <p:spPr>
          <a:xfrm>
            <a:off x="6391656" y="4892040"/>
            <a:ext cx="2194560" cy="1005840"/>
          </a:xfrm>
          <a:prstGeom prst="rect">
            <a:avLst/>
          </a:prstGeom>
          <a:noFill/>
          <a:ln/>
        </p:spPr>
        <p:txBody>
          <a:bodyPr wrap="square" lIns="0" tIns="0" rIns="0" bIns="0" rtlCol="0" anchor="t"/>
          <a:lstStyle/>
          <a:p>
            <a:pPr indent="0" marL="0">
              <a:buNone/>
            </a:pPr>
            <a:r>
              <a:rPr lang="en-US" sz="1150" dirty="0">
                <a:solidFill>
                  <a:schemeClr val="tx2"/>
                </a:solidFill>
              </a:rPr>
              <a:t>auto-accident search conversion rate after the keyword rebuild; conversions doubled week over week; impression share 94%</a:t>
            </a:r>
            <a:endParaRPr lang="en-US" sz="1150" dirty="0"/>
          </a:p>
        </p:txBody>
      </p:sp>
      <p:sp>
        <p:nvSpPr>
          <p:cNvPr id="25" name="Shape 23"/>
          <p:cNvSpPr/>
          <p:nvPr/>
        </p:nvSpPr>
        <p:spPr>
          <a:xfrm>
            <a:off x="8970264" y="3977640"/>
            <a:ext cx="2651760" cy="1965960"/>
          </a:xfrm>
          <a:prstGeom prst="rect">
            <a:avLst/>
          </a:prstGeom>
          <a:solidFill>
            <a:schemeClr val="bg2"/>
          </a:solidFill>
          <a:ln w="9525">
            <a:solidFill>
              <a:srgbClr val="D2CBD0"/>
            </a:solidFill>
            <a:prstDash val="solid"/>
          </a:ln>
        </p:spPr>
      </p:sp>
      <p:sp>
        <p:nvSpPr>
          <p:cNvPr id="26" name="Text 24"/>
          <p:cNvSpPr txBox="1"/>
          <p:nvPr/>
        </p:nvSpPr>
        <p:spPr>
          <a:xfrm>
            <a:off x="9198864" y="4160520"/>
            <a:ext cx="2194560" cy="685800"/>
          </a:xfrm>
          <a:prstGeom prst="rect">
            <a:avLst/>
          </a:prstGeom>
          <a:noFill/>
          <a:ln/>
        </p:spPr>
        <p:txBody>
          <a:bodyPr wrap="square" lIns="0" tIns="0" rIns="0" bIns="0" rtlCol="0" anchor="t"/>
          <a:lstStyle/>
          <a:p>
            <a:pPr indent="0" marL="0">
              <a:buNone/>
            </a:pPr>
            <a:r>
              <a:rPr lang="en-US" sz="2400" b="1" dirty="0">
                <a:solidFill>
                  <a:srgbClr val="3C8F5F"/>
                </a:solidFill>
              </a:rPr>
              <a:t>$16–$20</a:t>
            </a:r>
            <a:endParaRPr lang="en-US" sz="2400" dirty="0"/>
          </a:p>
        </p:txBody>
      </p:sp>
      <p:sp>
        <p:nvSpPr>
          <p:cNvPr id="27" name="Text 25"/>
          <p:cNvSpPr txBox="1"/>
          <p:nvPr/>
        </p:nvSpPr>
        <p:spPr>
          <a:xfrm>
            <a:off x="9198864" y="4892040"/>
            <a:ext cx="2194560" cy="1005840"/>
          </a:xfrm>
          <a:prstGeom prst="rect">
            <a:avLst/>
          </a:prstGeom>
          <a:noFill/>
          <a:ln/>
        </p:spPr>
        <p:txBody>
          <a:bodyPr wrap="square" lIns="0" tIns="0" rIns="0" bIns="0" rtlCol="0" anchor="t"/>
          <a:lstStyle/>
          <a:p>
            <a:pPr indent="0" marL="0">
              <a:buNone/>
            </a:pPr>
            <a:r>
              <a:rPr lang="en-US" sz="1150" dirty="0">
                <a:solidFill>
                  <a:schemeClr val="tx2"/>
                </a:solidFill>
              </a:rPr>
              <a:t>cost per conversion on Bing at 12–14% conversion rates — the harvest nobody else was bidding on</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FIRM B · MULTI-TOUCH ATTRIBUTION</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The channels Pidoxa introduced touched 15–45% of the journeys last click credited to direct or paid search</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6949440" cy="914400"/>
        </p:xfrm>
        <a:graphic>
          <a:graphicData uri="http://schemas.openxmlformats.org/drawingml/2006/table">
            <a:tbl>
              <a:tblPr/>
              <a:tblGrid>
                <a:gridCol w="2651760"/>
                <a:gridCol w="2011680"/>
                <a:gridCol w="1005840"/>
                <a:gridCol w="1280160"/>
              </a:tblGrid>
              <a:tr h="329184">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Touchpoint</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Point in journey (0 = first touch, 100 = sign-up)</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Avg touches</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Present in converting journeys</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Returning / direct</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70</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3.8</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b="1" dirty="0">
                          <a:solidFill>
                            <a:srgbClr val="3C8F5F"/>
                          </a:solidFill>
                          <a:latin typeface="Futura" pitchFamily="34" charset="0"/>
                          <a:ea typeface="Futura" pitchFamily="34" charset="-122"/>
                          <a:cs typeface="Futura" pitchFamily="34" charset="-120"/>
                        </a:rPr>
                        <a:t>75%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Organic search</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32</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3</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b="1" dirty="0">
                          <a:solidFill>
                            <a:srgbClr val="3C8F5F"/>
                          </a:solidFill>
                          <a:latin typeface="Futura" pitchFamily="34" charset="0"/>
                          <a:ea typeface="Futura" pitchFamily="34" charset="-122"/>
                          <a:cs typeface="Futura" pitchFamily="34" charset="-120"/>
                        </a:rPr>
                        <a:t>60%</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Co-op content hook</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46</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1.75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b="1" dirty="0">
                          <a:solidFill>
                            <a:srgbClr val="3C8F5F"/>
                          </a:solidFill>
                          <a:latin typeface="Futura" pitchFamily="34" charset="0"/>
                          <a:ea typeface="Futura" pitchFamily="34" charset="-122"/>
                          <a:cs typeface="Futura" pitchFamily="34" charset="-120"/>
                        </a:rPr>
                        <a:t>45%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Paid search</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41</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1.25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b="1" dirty="0">
                          <a:solidFill>
                            <a:srgbClr val="3C8F5F"/>
                          </a:solidFill>
                          <a:latin typeface="Futura" pitchFamily="34" charset="0"/>
                          <a:ea typeface="Futura" pitchFamily="34" charset="-122"/>
                          <a:cs typeface="Futura" pitchFamily="34" charset="-120"/>
                        </a:rPr>
                        <a:t>40%</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Pidoxa Core (owned network)</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47</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3.5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25%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Pidoxa programmatic</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68</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25%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Facebook paid</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43</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2.3</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20%</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Facebook organic</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42</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4.6</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15%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Instagram paid</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65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1.33</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15%</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29184">
                <a:tc>
                  <a:txBody>
                    <a:bodyPr/>
                    <a:lstStyle/>
                    <a:p>
                      <a:pPr indent="0" marL="0">
                        <a:buNone/>
                      </a:pPr>
                      <a:r>
                        <a:rPr lang="en-US" sz="1100" b="1" dirty="0">
                          <a:solidFill>
                            <a:srgbClr val="141414"/>
                          </a:solidFill>
                          <a:latin typeface="Futura" pitchFamily="34" charset="0"/>
                          <a:ea typeface="Futura" pitchFamily="34" charset="-122"/>
                          <a:cs typeface="Futura" pitchFamily="34" charset="-120"/>
                        </a:rPr>
                        <a:t>Email</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18</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dirty="0">
                          <a:solidFill>
                            <a:srgbClr val="6B6069"/>
                          </a:solidFill>
                          <a:latin typeface="Futura" pitchFamily="34" charset="0"/>
                          <a:ea typeface="Futura" pitchFamily="34" charset="-122"/>
                          <a:cs typeface="Futura" pitchFamily="34" charset="-120"/>
                        </a:rPr>
                        <a:t>1</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100" b="1" dirty="0">
                          <a:solidFill>
                            <a:srgbClr val="4B51A3"/>
                          </a:solidFill>
                          <a:latin typeface="Futura" pitchFamily="34" charset="0"/>
                          <a:ea typeface="Futura" pitchFamily="34" charset="-122"/>
                          <a:cs typeface="Futura" pitchFamily="34" charset="-120"/>
                        </a:rPr>
                        <a:t>10%</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bl>
          </a:graphicData>
        </a:graphic>
      </p:graphicFrame>
      <p:sp>
        <p:nvSpPr>
          <p:cNvPr id="5" name="Shape 2"/>
          <p:cNvSpPr/>
          <p:nvPr/>
        </p:nvSpPr>
        <p:spPr>
          <a:xfrm>
            <a:off x="7772400" y="1874520"/>
            <a:ext cx="3840480" cy="4206240"/>
          </a:xfrm>
          <a:prstGeom prst="rect">
            <a:avLst/>
          </a:prstGeom>
          <a:solidFill>
            <a:srgbClr val="FFFFFF"/>
          </a:solidFill>
          <a:ln w="9525">
            <a:solidFill>
              <a:srgbClr val="D2CBD0"/>
            </a:solidFill>
            <a:prstDash val="solid"/>
          </a:ln>
        </p:spPr>
      </p:sp>
      <p:sp>
        <p:nvSpPr>
          <p:cNvPr id="6" name="Text 3"/>
          <p:cNvSpPr txBox="1"/>
          <p:nvPr/>
        </p:nvSpPr>
        <p:spPr>
          <a:xfrm>
            <a:off x="8001000" y="2057400"/>
            <a:ext cx="3383280" cy="365760"/>
          </a:xfrm>
          <a:prstGeom prst="rect">
            <a:avLst/>
          </a:prstGeom>
          <a:noFill/>
          <a:ln/>
        </p:spPr>
        <p:txBody>
          <a:bodyPr wrap="square" lIns="0" tIns="0" rIns="0" bIns="0" rtlCol="0" anchor="t"/>
          <a:lstStyle/>
          <a:p>
            <a:pPr indent="0" marL="0">
              <a:buNone/>
            </a:pPr>
            <a:r>
              <a:rPr lang="en-US" sz="1600" b="1" dirty="0">
                <a:solidFill>
                  <a:schemeClr val="tx1"/>
                </a:solidFill>
              </a:rPr>
              <a:t>What the table says</a:t>
            </a:r>
            <a:endParaRPr lang="en-US" sz="1600" dirty="0"/>
          </a:p>
        </p:txBody>
      </p:sp>
      <p:sp>
        <p:nvSpPr>
          <p:cNvPr id="7" name="Text 4"/>
          <p:cNvSpPr txBox="1"/>
          <p:nvPr/>
        </p:nvSpPr>
        <p:spPr>
          <a:xfrm>
            <a:off x="8001000" y="2514600"/>
            <a:ext cx="3383280" cy="347472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chemeClr val="tx2"/>
                </a:solidFill>
              </a:rPr>
              <a:t>Organic and email open the journey; paid search and social sit in the middle; programmatic, Instagram and direct close it. Last click gives all the credit to the closers.</a:t>
            </a:r>
            <a:endParaRPr lang="en-US" sz="1150" dirty="0"/>
          </a:p>
          <a:p>
            <a:pPr marL="342900" indent="-342900">
              <a:spcAft>
                <a:spcPts val="600"/>
              </a:spcAft>
              <a:buSzPct val="100000"/>
              <a:buChar char="•"/>
            </a:pPr>
            <a:r>
              <a:rPr lang="en-US" sz="1150" dirty="0">
                <a:solidFill>
                  <a:schemeClr val="tx2"/>
                </a:solidFill>
              </a:rPr>
              <a:t>Percentages exceed 100 because a family touches four to six things before they sign. The brand is built in the middle of the table.</a:t>
            </a:r>
            <a:endParaRPr lang="en-US" sz="1150" dirty="0"/>
          </a:p>
          <a:p>
            <a:pPr marL="342900" indent="-342900">
              <a:spcAft>
                <a:spcPts val="600"/>
              </a:spcAft>
              <a:buSzPct val="100000"/>
              <a:buChar char="•"/>
            </a:pPr>
            <a:r>
              <a:rPr lang="en-US" sz="1150" dirty="0">
                <a:solidFill>
                  <a:schemeClr val="tx2"/>
                </a:solidFill>
              </a:rPr>
              <a:t>Over the first 73 days of the program year, Pidoxa's analyst contested 126 cases the firm had labeled "TV" or "web" — nearly doubling the cases attributable to the program. This is why Lift measures by tier and by touch, and why we put the scoreboard in writing before we start.</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CASE VALUE · BOTH FIRMS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Case value per signed case rose more than 38%. Here is how it is measured and why the mix moved</a:t>
            </a:r>
            <a:endParaRPr lang="en-US" sz="2800" dirty="0"/>
          </a:p>
        </p:txBody>
      </p:sp>
      <p:sp>
        <p:nvSpPr>
          <p:cNvPr id="4" name="Shape 2"/>
          <p:cNvSpPr/>
          <p:nvPr/>
        </p:nvSpPr>
        <p:spPr>
          <a:xfrm>
            <a:off x="548640" y="1874520"/>
            <a:ext cx="5394960" cy="4206240"/>
          </a:xfrm>
          <a:prstGeom prst="rect">
            <a:avLst/>
          </a:prstGeom>
          <a:solidFill>
            <a:srgbClr val="FFFFFF"/>
          </a:solidFill>
          <a:ln w="9525">
            <a:solidFill>
              <a:srgbClr val="D2CBD0"/>
            </a:solidFill>
            <a:prstDash val="solid"/>
          </a:ln>
        </p:spPr>
      </p:sp>
      <p:sp>
        <p:nvSpPr>
          <p:cNvPr id="5" name="Text 3"/>
          <p:cNvSpPr txBox="1"/>
          <p:nvPr/>
        </p:nvSpPr>
        <p:spPr>
          <a:xfrm>
            <a:off x="822960" y="2057400"/>
            <a:ext cx="4846320" cy="274320"/>
          </a:xfrm>
          <a:prstGeom prst="rect">
            <a:avLst/>
          </a:prstGeom>
          <a:noFill/>
          <a:ln/>
        </p:spPr>
        <p:txBody>
          <a:bodyPr wrap="square" lIns="0" tIns="0" rIns="0" bIns="0" rtlCol="0" anchor="t"/>
          <a:lstStyle/>
          <a:p>
            <a:pPr indent="0" marL="0">
              <a:buNone/>
            </a:pPr>
            <a:r>
              <a:rPr lang="en-US" sz="1000" spc="300" kern="0" dirty="0">
                <a:solidFill>
                  <a:schemeClr val="accent1"/>
                </a:solidFill>
              </a:rPr>
              <a:t>HOW IT IS MEASURED</a:t>
            </a:r>
            <a:endParaRPr lang="en-US" sz="1000" dirty="0"/>
          </a:p>
        </p:txBody>
      </p:sp>
      <p:sp>
        <p:nvSpPr>
          <p:cNvPr id="6" name="Text 4"/>
          <p:cNvSpPr txBox="1"/>
          <p:nvPr/>
        </p:nvSpPr>
        <p:spPr>
          <a:xfrm>
            <a:off x="822960" y="2331720"/>
            <a:ext cx="4846320" cy="457200"/>
          </a:xfrm>
          <a:prstGeom prst="rect">
            <a:avLst/>
          </a:prstGeom>
          <a:noFill/>
          <a:ln/>
        </p:spPr>
        <p:txBody>
          <a:bodyPr wrap="square" lIns="0" tIns="0" rIns="0" bIns="0" rtlCol="0" anchor="t"/>
          <a:lstStyle/>
          <a:p>
            <a:pPr indent="0" marL="0">
              <a:buNone/>
            </a:pPr>
            <a:r>
              <a:rPr lang="en-US" sz="2200" b="1" dirty="0">
                <a:solidFill>
                  <a:schemeClr val="tx1"/>
                </a:solidFill>
              </a:rPr>
              <a:t>PIT: Pidoxa's first-party tag</a:t>
            </a:r>
            <a:endParaRPr lang="en-US" sz="2200" dirty="0"/>
          </a:p>
        </p:txBody>
      </p:sp>
      <p:sp>
        <p:nvSpPr>
          <p:cNvPr id="7" name="Text 5"/>
          <p:cNvSpPr txBox="1"/>
          <p:nvPr/>
        </p:nvSpPr>
        <p:spPr>
          <a:xfrm>
            <a:off x="822960" y="2880360"/>
            <a:ext cx="4846320" cy="3108960"/>
          </a:xfrm>
          <a:prstGeom prst="rect">
            <a:avLst/>
          </a:prstGeom>
          <a:noFill/>
          <a:ln/>
        </p:spPr>
        <p:txBody>
          <a:bodyPr wrap="square" lIns="0" tIns="0" rIns="0" bIns="0" rtlCol="0" anchor="t"/>
          <a:lstStyle/>
          <a:p>
            <a:pPr marL="342900" indent="-342900">
              <a:spcAft>
                <a:spcPts val="700"/>
              </a:spcAft>
              <a:buSzPct val="100000"/>
              <a:buChar char="•"/>
            </a:pPr>
            <a:r>
              <a:rPr lang="en-US" sz="1200" dirty="0">
                <a:solidFill>
                  <a:schemeClr val="tx2"/>
                </a:solidFill>
              </a:rPr>
              <a:t>A first-party identity tag on every page and every tracked number, joined to the firm's intake and case-management records at the contact level.</a:t>
            </a:r>
            <a:endParaRPr lang="en-US" sz="1200" dirty="0"/>
          </a:p>
          <a:p>
            <a:pPr marL="342900" indent="-342900">
              <a:spcAft>
                <a:spcPts val="700"/>
              </a:spcAft>
              <a:buSzPct val="100000"/>
              <a:buChar char="•"/>
            </a:pPr>
            <a:r>
              <a:rPr lang="en-US" sz="1200" dirty="0">
                <a:solidFill>
                  <a:schemeClr val="tx2"/>
                </a:solidFill>
              </a:rPr>
              <a:t>Each signed case carries its source, its touches and — once the firm scores it — its tier on the 1–5 scale. Case value is read from the firm's own records, not estimated.</a:t>
            </a:r>
            <a:endParaRPr lang="en-US" sz="1200" dirty="0"/>
          </a:p>
          <a:p>
            <a:pPr marL="342900" indent="-342900">
              <a:spcAft>
                <a:spcPts val="700"/>
              </a:spcAft>
              <a:buSzPct val="100000"/>
              <a:buChar char="•"/>
            </a:pPr>
            <a:r>
              <a:rPr lang="en-US" sz="1200" dirty="0">
                <a:solidFill>
                  <a:schemeClr val="tx2"/>
                </a:solidFill>
              </a:rPr>
              <a:t>The 38% is the change in average value per signed case between the baseline period and the program period, across the two engagements.</a:t>
            </a:r>
            <a:endParaRPr lang="en-US" sz="1200" dirty="0"/>
          </a:p>
          <a:p>
            <a:pPr marL="342900" indent="-342900">
              <a:spcAft>
                <a:spcPts val="700"/>
              </a:spcAft>
              <a:buSzPct val="100000"/>
              <a:buChar char="•"/>
            </a:pPr>
            <a:r>
              <a:rPr lang="en-US" sz="1200" dirty="0">
                <a:solidFill>
                  <a:schemeClr val="tx2"/>
                </a:solidFill>
              </a:rPr>
              <a:t>The underlying case data belongs to the firms and is held under NDA. We show the method and the result; we do not release the records.</a:t>
            </a:r>
            <a:endParaRPr lang="en-US" sz="1200" dirty="0"/>
          </a:p>
        </p:txBody>
      </p:sp>
      <p:sp>
        <p:nvSpPr>
          <p:cNvPr id="8" name="Shape 6"/>
          <p:cNvSpPr/>
          <p:nvPr/>
        </p:nvSpPr>
        <p:spPr>
          <a:xfrm>
            <a:off x="6217920" y="1874520"/>
            <a:ext cx="5394960" cy="4206240"/>
          </a:xfrm>
          <a:prstGeom prst="rect">
            <a:avLst/>
          </a:prstGeom>
          <a:solidFill>
            <a:srgbClr val="FFFFFF"/>
          </a:solidFill>
          <a:ln w="9525">
            <a:solidFill>
              <a:srgbClr val="D2CBD0"/>
            </a:solidFill>
            <a:prstDash val="solid"/>
          </a:ln>
        </p:spPr>
      </p:sp>
      <p:sp>
        <p:nvSpPr>
          <p:cNvPr id="9" name="Text 7"/>
          <p:cNvSpPr txBox="1"/>
          <p:nvPr/>
        </p:nvSpPr>
        <p:spPr>
          <a:xfrm>
            <a:off x="6492240" y="2057400"/>
            <a:ext cx="4846320" cy="274320"/>
          </a:xfrm>
          <a:prstGeom prst="rect">
            <a:avLst/>
          </a:prstGeom>
          <a:noFill/>
          <a:ln/>
        </p:spPr>
        <p:txBody>
          <a:bodyPr wrap="square" lIns="0" tIns="0" rIns="0" bIns="0" rtlCol="0" anchor="t"/>
          <a:lstStyle/>
          <a:p>
            <a:pPr indent="0" marL="0">
              <a:buNone/>
            </a:pPr>
            <a:r>
              <a:rPr lang="en-US" sz="1000" spc="300" kern="0" dirty="0">
                <a:solidFill>
                  <a:srgbClr val="3C8F5F"/>
                </a:solidFill>
              </a:rPr>
              <a:t>WHY THE MIX MOVED</a:t>
            </a:r>
            <a:endParaRPr lang="en-US" sz="1000" dirty="0"/>
          </a:p>
        </p:txBody>
      </p:sp>
      <p:sp>
        <p:nvSpPr>
          <p:cNvPr id="10" name="Text 8"/>
          <p:cNvSpPr txBox="1"/>
          <p:nvPr/>
        </p:nvSpPr>
        <p:spPr>
          <a:xfrm>
            <a:off x="6492240" y="2331720"/>
            <a:ext cx="4846320" cy="457200"/>
          </a:xfrm>
          <a:prstGeom prst="rect">
            <a:avLst/>
          </a:prstGeom>
          <a:noFill/>
          <a:ln/>
        </p:spPr>
        <p:txBody>
          <a:bodyPr wrap="square" lIns="0" tIns="0" rIns="0" bIns="0" rtlCol="0" anchor="t"/>
          <a:lstStyle/>
          <a:p>
            <a:pPr indent="0" marL="0">
              <a:buNone/>
            </a:pPr>
            <a:r>
              <a:rPr lang="en-US" sz="2200" b="1" dirty="0">
                <a:solidFill>
                  <a:schemeClr val="tx1"/>
                </a:solidFill>
              </a:rPr>
              <a:t>Three things, in order</a:t>
            </a:r>
            <a:endParaRPr lang="en-US" sz="2200" dirty="0"/>
          </a:p>
        </p:txBody>
      </p:sp>
      <p:sp>
        <p:nvSpPr>
          <p:cNvPr id="11" name="Text 9"/>
          <p:cNvSpPr txBox="1"/>
          <p:nvPr/>
        </p:nvSpPr>
        <p:spPr>
          <a:xfrm>
            <a:off x="6492240" y="2880360"/>
            <a:ext cx="4846320" cy="3108960"/>
          </a:xfrm>
          <a:prstGeom prst="rect">
            <a:avLst/>
          </a:prstGeom>
          <a:noFill/>
          <a:ln/>
        </p:spPr>
        <p:txBody>
          <a:bodyPr wrap="square" lIns="0" tIns="0" rIns="0" bIns="0" rtlCol="0" anchor="t"/>
          <a:lstStyle/>
          <a:p>
            <a:pPr marL="342900" indent="-342900">
              <a:spcAft>
                <a:spcPts val="700"/>
              </a:spcAft>
              <a:buSzPct val="100000"/>
              <a:buChar char="•"/>
            </a:pPr>
            <a:r>
              <a:rPr lang="en-US" sz="1200" dirty="0">
                <a:solidFill>
                  <a:schemeClr val="tx2"/>
                </a:solidFill>
              </a:rPr>
              <a:t>Search rebuilt around intent that produces 3s and up — truck, motorcycle, pedestrian, surgery — instead of the cheapest "car accident lawyer" click; brand defended; the outlying metro with no down-funnel conversion was cut.</a:t>
            </a:r>
            <a:endParaRPr lang="en-US" sz="1200" dirty="0"/>
          </a:p>
          <a:p>
            <a:pPr marL="342900" indent="-342900">
              <a:spcAft>
                <a:spcPts val="700"/>
              </a:spcAft>
              <a:buSzPct val="100000"/>
              <a:buChar char="•"/>
            </a:pPr>
            <a:r>
              <a:rPr lang="en-US" sz="1200" dirty="0">
                <a:solidFill>
                  <a:schemeClr val="tx2"/>
                </a:solidFill>
              </a:rPr>
              <a:t>Memory media where the family actually is: hospital and urgent-care geofencing, connected TV and pre-roll, Spanish-language creative, the firm's recognizable brand character — the channels that showed up as returning visitors and branded traffic.</a:t>
            </a:r>
            <a:endParaRPr lang="en-US" sz="1200" dirty="0"/>
          </a:p>
          <a:p>
            <a:pPr marL="342900" indent="-342900">
              <a:spcAft>
                <a:spcPts val="700"/>
              </a:spcAft>
              <a:buSzPct val="100000"/>
              <a:buChar char="•"/>
            </a:pPr>
            <a:r>
              <a:rPr lang="en-US" sz="1200" dirty="0">
                <a:solidFill>
                  <a:schemeClr val="tx2"/>
                </a:solidFill>
              </a:rPr>
              <a:t>Intake instrumented: dynamic call tracking into the CRM, missed calls down to 3%, intake scripts and workflows, landing pages per case type so the first call started with the right questions.</a:t>
            </a:r>
            <a:endParaRPr lang="en-US" sz="1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WHAT THE TWO ENGAGEMENTS TAUGHT US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Five lessons that became SCALE</a:t>
            </a:r>
            <a:endParaRPr lang="en-US" sz="2800" dirty="0"/>
          </a:p>
        </p:txBody>
      </p:sp>
      <p:sp>
        <p:nvSpPr>
          <p:cNvPr id="4" name="Shape 2"/>
          <p:cNvSpPr/>
          <p:nvPr/>
        </p:nvSpPr>
        <p:spPr>
          <a:xfrm>
            <a:off x="548640" y="1874520"/>
            <a:ext cx="2103120" cy="4206240"/>
          </a:xfrm>
          <a:prstGeom prst="rect">
            <a:avLst/>
          </a:prstGeom>
          <a:solidFill>
            <a:schemeClr val="bg2"/>
          </a:solidFill>
          <a:ln w="9525">
            <a:solidFill>
              <a:srgbClr val="D2CBD0"/>
            </a:solidFill>
            <a:prstDash val="solid"/>
          </a:ln>
        </p:spPr>
      </p:sp>
      <p:sp>
        <p:nvSpPr>
          <p:cNvPr id="5" name="Text 3"/>
          <p:cNvSpPr txBox="1"/>
          <p:nvPr/>
        </p:nvSpPr>
        <p:spPr>
          <a:xfrm>
            <a:off x="731520" y="2011680"/>
            <a:ext cx="731520" cy="731520"/>
          </a:xfrm>
          <a:prstGeom prst="rect">
            <a:avLst/>
          </a:prstGeom>
          <a:noFill/>
          <a:ln/>
        </p:spPr>
        <p:txBody>
          <a:bodyPr wrap="square" lIns="0" tIns="0" rIns="0" bIns="0" rtlCol="0" anchor="t"/>
          <a:lstStyle/>
          <a:p>
            <a:pPr indent="0" marL="0">
              <a:buNone/>
            </a:pPr>
            <a:r>
              <a:rPr lang="en-US" sz="4400" b="1" dirty="0">
                <a:solidFill>
                  <a:srgbClr val="C62F7C"/>
                </a:solidFill>
              </a:rPr>
              <a:t>S</a:t>
            </a:r>
            <a:endParaRPr lang="en-US" sz="4400" dirty="0"/>
          </a:p>
        </p:txBody>
      </p:sp>
      <p:sp>
        <p:nvSpPr>
          <p:cNvPr id="6" name="Text 4"/>
          <p:cNvSpPr txBox="1"/>
          <p:nvPr/>
        </p:nvSpPr>
        <p:spPr>
          <a:xfrm>
            <a:off x="731520" y="2834640"/>
            <a:ext cx="1737360" cy="822960"/>
          </a:xfrm>
          <a:prstGeom prst="rect">
            <a:avLst/>
          </a:prstGeom>
          <a:noFill/>
          <a:ln/>
        </p:spPr>
        <p:txBody>
          <a:bodyPr wrap="square" lIns="0" tIns="0" rIns="0" bIns="0" rtlCol="0" anchor="t"/>
          <a:lstStyle/>
          <a:p>
            <a:pPr indent="0" marL="0">
              <a:buNone/>
            </a:pPr>
            <a:r>
              <a:rPr lang="en-US" sz="1400" b="1" dirty="0">
                <a:solidFill>
                  <a:schemeClr val="tx1"/>
                </a:solidFill>
              </a:rPr>
              <a:t>Memory media is measurable</a:t>
            </a:r>
            <a:endParaRPr lang="en-US" sz="1400" dirty="0"/>
          </a:p>
        </p:txBody>
      </p:sp>
      <p:sp>
        <p:nvSpPr>
          <p:cNvPr id="7" name="Text 5"/>
          <p:cNvSpPr txBox="1"/>
          <p:nvPr/>
        </p:nvSpPr>
        <p:spPr>
          <a:xfrm>
            <a:off x="731520" y="3703320"/>
            <a:ext cx="1737360" cy="2286000"/>
          </a:xfrm>
          <a:prstGeom prst="rect">
            <a:avLst/>
          </a:prstGeom>
          <a:noFill/>
          <a:ln/>
        </p:spPr>
        <p:txBody>
          <a:bodyPr wrap="square" lIns="0" tIns="0" rIns="0" bIns="0" rtlCol="0" anchor="t"/>
          <a:lstStyle/>
          <a:p>
            <a:pPr indent="0" marL="0">
              <a:buNone/>
            </a:pPr>
            <a:r>
              <a:rPr lang="en-US" sz="1100" dirty="0">
                <a:solidFill>
                  <a:schemeClr val="tx2"/>
                </a:solidFill>
              </a:rPr>
              <a:t>Station lift windows, returning visitors and branded traffic proved what the TV and CTV did. Last click never would have.</a:t>
            </a:r>
            <a:endParaRPr lang="en-US" sz="1100" dirty="0"/>
          </a:p>
        </p:txBody>
      </p:sp>
      <p:sp>
        <p:nvSpPr>
          <p:cNvPr id="8" name="Shape 6"/>
          <p:cNvSpPr/>
          <p:nvPr/>
        </p:nvSpPr>
        <p:spPr>
          <a:xfrm>
            <a:off x="2779776" y="1874520"/>
            <a:ext cx="2103120" cy="4206240"/>
          </a:xfrm>
          <a:prstGeom prst="rect">
            <a:avLst/>
          </a:prstGeom>
          <a:solidFill>
            <a:schemeClr val="bg2"/>
          </a:solidFill>
          <a:ln w="9525">
            <a:solidFill>
              <a:srgbClr val="D2CBD0"/>
            </a:solidFill>
            <a:prstDash val="solid"/>
          </a:ln>
        </p:spPr>
      </p:sp>
      <p:sp>
        <p:nvSpPr>
          <p:cNvPr id="9" name="Text 7"/>
          <p:cNvSpPr txBox="1"/>
          <p:nvPr/>
        </p:nvSpPr>
        <p:spPr>
          <a:xfrm>
            <a:off x="2962656" y="2011680"/>
            <a:ext cx="731520" cy="731520"/>
          </a:xfrm>
          <a:prstGeom prst="rect">
            <a:avLst/>
          </a:prstGeom>
          <a:noFill/>
          <a:ln/>
        </p:spPr>
        <p:txBody>
          <a:bodyPr wrap="square" lIns="0" tIns="0" rIns="0" bIns="0" rtlCol="0" anchor="t"/>
          <a:lstStyle/>
          <a:p>
            <a:pPr indent="0" marL="0">
              <a:buNone/>
            </a:pPr>
            <a:r>
              <a:rPr lang="en-US" sz="4400" b="1" dirty="0">
                <a:solidFill>
                  <a:srgbClr val="D4402F"/>
                </a:solidFill>
              </a:rPr>
              <a:t>C</a:t>
            </a:r>
            <a:endParaRPr lang="en-US" sz="4400" dirty="0"/>
          </a:p>
        </p:txBody>
      </p:sp>
      <p:sp>
        <p:nvSpPr>
          <p:cNvPr id="10" name="Text 8"/>
          <p:cNvSpPr txBox="1"/>
          <p:nvPr/>
        </p:nvSpPr>
        <p:spPr>
          <a:xfrm>
            <a:off x="2962656" y="2834640"/>
            <a:ext cx="1737360" cy="822960"/>
          </a:xfrm>
          <a:prstGeom prst="rect">
            <a:avLst/>
          </a:prstGeom>
          <a:noFill/>
          <a:ln/>
        </p:spPr>
        <p:txBody>
          <a:bodyPr wrap="square" lIns="0" tIns="0" rIns="0" bIns="0" rtlCol="0" anchor="t"/>
          <a:lstStyle/>
          <a:p>
            <a:pPr indent="0" marL="0">
              <a:buNone/>
            </a:pPr>
            <a:r>
              <a:rPr lang="en-US" sz="1400" b="1" dirty="0">
                <a:solidFill>
                  <a:schemeClr val="tx1"/>
                </a:solidFill>
              </a:rPr>
              <a:t>The brand asset the family recognizes wins</a:t>
            </a:r>
            <a:endParaRPr lang="en-US" sz="1400" dirty="0"/>
          </a:p>
        </p:txBody>
      </p:sp>
      <p:sp>
        <p:nvSpPr>
          <p:cNvPr id="11" name="Text 9"/>
          <p:cNvSpPr txBox="1"/>
          <p:nvPr/>
        </p:nvSpPr>
        <p:spPr>
          <a:xfrm>
            <a:off x="2962656" y="3703320"/>
            <a:ext cx="1737360" cy="2286000"/>
          </a:xfrm>
          <a:prstGeom prst="rect">
            <a:avLst/>
          </a:prstGeom>
          <a:noFill/>
          <a:ln/>
        </p:spPr>
        <p:txBody>
          <a:bodyPr wrap="square" lIns="0" tIns="0" rIns="0" bIns="0" rtlCol="0" anchor="t"/>
          <a:lstStyle/>
          <a:p>
            <a:pPr indent="0" marL="0">
              <a:buNone/>
            </a:pPr>
            <a:r>
              <a:rPr lang="en-US" sz="1100" dirty="0">
                <a:solidFill>
                  <a:schemeClr val="tx2"/>
                </a:solidFill>
              </a:rPr>
              <a:t>The firm's own brand character and Spanish-language creative were the top performers across every channel — not the stock "were you injured?" ad.</a:t>
            </a:r>
            <a:endParaRPr lang="en-US" sz="1100" dirty="0"/>
          </a:p>
        </p:txBody>
      </p:sp>
      <p:sp>
        <p:nvSpPr>
          <p:cNvPr id="12" name="Shape 10"/>
          <p:cNvSpPr/>
          <p:nvPr/>
        </p:nvSpPr>
        <p:spPr>
          <a:xfrm>
            <a:off x="5010912" y="1874520"/>
            <a:ext cx="2103120" cy="4206240"/>
          </a:xfrm>
          <a:prstGeom prst="rect">
            <a:avLst/>
          </a:prstGeom>
          <a:solidFill>
            <a:schemeClr val="bg2"/>
          </a:solidFill>
          <a:ln w="9525">
            <a:solidFill>
              <a:srgbClr val="D2CBD0"/>
            </a:solidFill>
            <a:prstDash val="solid"/>
          </a:ln>
        </p:spPr>
      </p:sp>
      <p:sp>
        <p:nvSpPr>
          <p:cNvPr id="13" name="Text 11"/>
          <p:cNvSpPr txBox="1"/>
          <p:nvPr/>
        </p:nvSpPr>
        <p:spPr>
          <a:xfrm>
            <a:off x="5193792" y="2011680"/>
            <a:ext cx="731520" cy="731520"/>
          </a:xfrm>
          <a:prstGeom prst="rect">
            <a:avLst/>
          </a:prstGeom>
          <a:noFill/>
          <a:ln/>
        </p:spPr>
        <p:txBody>
          <a:bodyPr wrap="square" lIns="0" tIns="0" rIns="0" bIns="0" rtlCol="0" anchor="t"/>
          <a:lstStyle/>
          <a:p>
            <a:pPr indent="0" marL="0">
              <a:buNone/>
            </a:pPr>
            <a:r>
              <a:rPr lang="en-US" sz="4400" b="1" dirty="0">
                <a:solidFill>
                  <a:srgbClr val="3E8F8A"/>
                </a:solidFill>
              </a:rPr>
              <a:t>A</a:t>
            </a:r>
            <a:endParaRPr lang="en-US" sz="4400" dirty="0"/>
          </a:p>
        </p:txBody>
      </p:sp>
      <p:sp>
        <p:nvSpPr>
          <p:cNvPr id="14" name="Text 12"/>
          <p:cNvSpPr txBox="1"/>
          <p:nvPr/>
        </p:nvSpPr>
        <p:spPr>
          <a:xfrm>
            <a:off x="5193792" y="2834640"/>
            <a:ext cx="1737360" cy="822960"/>
          </a:xfrm>
          <a:prstGeom prst="rect">
            <a:avLst/>
          </a:prstGeom>
          <a:noFill/>
          <a:ln/>
        </p:spPr>
        <p:txBody>
          <a:bodyPr wrap="square" lIns="0" tIns="0" rIns="0" bIns="0" rtlCol="0" anchor="t"/>
          <a:lstStyle/>
          <a:p>
            <a:pPr indent="0" marL="0">
              <a:buNone/>
            </a:pPr>
            <a:r>
              <a:rPr lang="en-US" sz="1400" b="1" dirty="0">
                <a:solidFill>
                  <a:schemeClr val="tx1"/>
                </a:solidFill>
              </a:rPr>
              <a:t>Intake is where the case is won or lost</a:t>
            </a:r>
            <a:endParaRPr lang="en-US" sz="1400" dirty="0"/>
          </a:p>
        </p:txBody>
      </p:sp>
      <p:sp>
        <p:nvSpPr>
          <p:cNvPr id="15" name="Text 13"/>
          <p:cNvSpPr txBox="1"/>
          <p:nvPr/>
        </p:nvSpPr>
        <p:spPr>
          <a:xfrm>
            <a:off x="5193792" y="3703320"/>
            <a:ext cx="1737360" cy="2286000"/>
          </a:xfrm>
          <a:prstGeom prst="rect">
            <a:avLst/>
          </a:prstGeom>
          <a:noFill/>
          <a:ln/>
        </p:spPr>
        <p:txBody>
          <a:bodyPr wrap="square" lIns="0" tIns="0" rIns="0" bIns="0" rtlCol="0" anchor="t"/>
          <a:lstStyle/>
          <a:p>
            <a:pPr indent="0" marL="0">
              <a:buNone/>
            </a:pPr>
            <a:r>
              <a:rPr lang="en-US" sz="1100" dirty="0">
                <a:solidFill>
                  <a:schemeClr val="tx2"/>
                </a:solidFill>
              </a:rPr>
              <a:t>Call tracking exposed missed calls and the outlying metro that never converted; landing pages per case type changed the first conversation.</a:t>
            </a:r>
            <a:endParaRPr lang="en-US" sz="1100" dirty="0"/>
          </a:p>
        </p:txBody>
      </p:sp>
      <p:sp>
        <p:nvSpPr>
          <p:cNvPr id="16" name="Shape 14"/>
          <p:cNvSpPr/>
          <p:nvPr/>
        </p:nvSpPr>
        <p:spPr>
          <a:xfrm>
            <a:off x="7242048" y="1874520"/>
            <a:ext cx="2103120" cy="4206240"/>
          </a:xfrm>
          <a:prstGeom prst="rect">
            <a:avLst/>
          </a:prstGeom>
          <a:solidFill>
            <a:schemeClr val="bg2"/>
          </a:solidFill>
          <a:ln w="9525">
            <a:solidFill>
              <a:srgbClr val="D2CBD0"/>
            </a:solidFill>
            <a:prstDash val="solid"/>
          </a:ln>
        </p:spPr>
      </p:sp>
      <p:sp>
        <p:nvSpPr>
          <p:cNvPr id="17" name="Text 15"/>
          <p:cNvSpPr txBox="1"/>
          <p:nvPr/>
        </p:nvSpPr>
        <p:spPr>
          <a:xfrm>
            <a:off x="7424928" y="2011680"/>
            <a:ext cx="731520" cy="731520"/>
          </a:xfrm>
          <a:prstGeom prst="rect">
            <a:avLst/>
          </a:prstGeom>
          <a:noFill/>
          <a:ln/>
        </p:spPr>
        <p:txBody>
          <a:bodyPr wrap="square" lIns="0" tIns="0" rIns="0" bIns="0" rtlCol="0" anchor="t"/>
          <a:lstStyle/>
          <a:p>
            <a:pPr indent="0" marL="0">
              <a:buNone/>
            </a:pPr>
            <a:r>
              <a:rPr lang="en-US" sz="4400" b="1" dirty="0">
                <a:solidFill>
                  <a:srgbClr val="3C8F5F"/>
                </a:solidFill>
              </a:rPr>
              <a:t>L</a:t>
            </a:r>
            <a:endParaRPr lang="en-US" sz="4400" dirty="0"/>
          </a:p>
        </p:txBody>
      </p:sp>
      <p:sp>
        <p:nvSpPr>
          <p:cNvPr id="18" name="Text 16"/>
          <p:cNvSpPr txBox="1"/>
          <p:nvPr/>
        </p:nvSpPr>
        <p:spPr>
          <a:xfrm>
            <a:off x="7424928" y="2834640"/>
            <a:ext cx="1737360" cy="822960"/>
          </a:xfrm>
          <a:prstGeom prst="rect">
            <a:avLst/>
          </a:prstGeom>
          <a:noFill/>
          <a:ln/>
        </p:spPr>
        <p:txBody>
          <a:bodyPr wrap="square" lIns="0" tIns="0" rIns="0" bIns="0" rtlCol="0" anchor="t"/>
          <a:lstStyle/>
          <a:p>
            <a:pPr indent="0" marL="0">
              <a:buNone/>
            </a:pPr>
            <a:r>
              <a:rPr lang="en-US" sz="1400" b="1" dirty="0">
                <a:solidFill>
                  <a:schemeClr val="tx1"/>
                </a:solidFill>
              </a:rPr>
              <a:t>Agree the scoreboard before you start</a:t>
            </a:r>
            <a:endParaRPr lang="en-US" sz="1400" dirty="0"/>
          </a:p>
        </p:txBody>
      </p:sp>
      <p:sp>
        <p:nvSpPr>
          <p:cNvPr id="19" name="Text 17"/>
          <p:cNvSpPr txBox="1"/>
          <p:nvPr/>
        </p:nvSpPr>
        <p:spPr>
          <a:xfrm>
            <a:off x="7424928" y="3703320"/>
            <a:ext cx="1737360" cy="2286000"/>
          </a:xfrm>
          <a:prstGeom prst="rect">
            <a:avLst/>
          </a:prstGeom>
          <a:noFill/>
          <a:ln/>
        </p:spPr>
        <p:txBody>
          <a:bodyPr wrap="square" lIns="0" tIns="0" rIns="0" bIns="0" rtlCol="0" anchor="t"/>
          <a:lstStyle/>
          <a:p>
            <a:pPr indent="0" marL="0">
              <a:buNone/>
            </a:pPr>
            <a:r>
              <a:rPr lang="en-US" sz="1100" dirty="0">
                <a:solidFill>
                  <a:schemeClr val="tx2"/>
                </a:solidFill>
              </a:rPr>
              <a:t>126 contested cases in 73 days taught us to put the attribution model, by tier, in writing in week one.</a:t>
            </a:r>
            <a:endParaRPr lang="en-US" sz="1100" dirty="0"/>
          </a:p>
        </p:txBody>
      </p:sp>
      <p:sp>
        <p:nvSpPr>
          <p:cNvPr id="20" name="Shape 18"/>
          <p:cNvSpPr/>
          <p:nvPr/>
        </p:nvSpPr>
        <p:spPr>
          <a:xfrm>
            <a:off x="9473184" y="1874520"/>
            <a:ext cx="2103120" cy="4206240"/>
          </a:xfrm>
          <a:prstGeom prst="rect">
            <a:avLst/>
          </a:prstGeom>
          <a:solidFill>
            <a:schemeClr val="bg2"/>
          </a:solidFill>
          <a:ln w="9525">
            <a:solidFill>
              <a:srgbClr val="D2CBD0"/>
            </a:solidFill>
            <a:prstDash val="solid"/>
          </a:ln>
        </p:spPr>
      </p:sp>
      <p:sp>
        <p:nvSpPr>
          <p:cNvPr id="21" name="Text 19"/>
          <p:cNvSpPr txBox="1"/>
          <p:nvPr/>
        </p:nvSpPr>
        <p:spPr>
          <a:xfrm>
            <a:off x="9656064" y="2011680"/>
            <a:ext cx="731520" cy="731520"/>
          </a:xfrm>
          <a:prstGeom prst="rect">
            <a:avLst/>
          </a:prstGeom>
          <a:noFill/>
          <a:ln/>
        </p:spPr>
        <p:txBody>
          <a:bodyPr wrap="square" lIns="0" tIns="0" rIns="0" bIns="0" rtlCol="0" anchor="t"/>
          <a:lstStyle/>
          <a:p>
            <a:pPr indent="0" marL="0">
              <a:buNone/>
            </a:pPr>
            <a:r>
              <a:rPr lang="en-US" sz="4400" b="1" dirty="0">
                <a:solidFill>
                  <a:srgbClr val="4B51A3"/>
                </a:solidFill>
              </a:rPr>
              <a:t>E</a:t>
            </a:r>
            <a:endParaRPr lang="en-US" sz="4400" dirty="0"/>
          </a:p>
        </p:txBody>
      </p:sp>
      <p:sp>
        <p:nvSpPr>
          <p:cNvPr id="22" name="Text 20"/>
          <p:cNvSpPr txBox="1"/>
          <p:nvPr/>
        </p:nvSpPr>
        <p:spPr>
          <a:xfrm>
            <a:off x="9656064" y="2834640"/>
            <a:ext cx="1737360" cy="822960"/>
          </a:xfrm>
          <a:prstGeom prst="rect">
            <a:avLst/>
          </a:prstGeom>
          <a:noFill/>
          <a:ln/>
        </p:spPr>
        <p:txBody>
          <a:bodyPr wrap="square" lIns="0" tIns="0" rIns="0" bIns="0" rtlCol="0" anchor="t"/>
          <a:lstStyle/>
          <a:p>
            <a:pPr indent="0" marL="0">
              <a:buNone/>
            </a:pPr>
            <a:r>
              <a:rPr lang="en-US" sz="1400" b="1" dirty="0">
                <a:solidFill>
                  <a:schemeClr val="tx1"/>
                </a:solidFill>
              </a:rPr>
              <a:t>Volume follows the budget; value follows the plan</a:t>
            </a:r>
            <a:endParaRPr lang="en-US" sz="1400" dirty="0"/>
          </a:p>
        </p:txBody>
      </p:sp>
      <p:sp>
        <p:nvSpPr>
          <p:cNvPr id="23" name="Text 21"/>
          <p:cNvSpPr txBox="1"/>
          <p:nvPr/>
        </p:nvSpPr>
        <p:spPr>
          <a:xfrm>
            <a:off x="9656064" y="3703320"/>
            <a:ext cx="1737360" cy="2286000"/>
          </a:xfrm>
          <a:prstGeom prst="rect">
            <a:avLst/>
          </a:prstGeom>
          <a:noFill/>
          <a:ln/>
        </p:spPr>
        <p:txBody>
          <a:bodyPr wrap="square" lIns="0" tIns="0" rIns="0" bIns="0" rtlCol="0" anchor="t"/>
          <a:lstStyle/>
          <a:p>
            <a:pPr indent="0" marL="0">
              <a:buNone/>
            </a:pPr>
            <a:r>
              <a:rPr lang="en-US" sz="1100" dirty="0">
                <a:solidFill>
                  <a:schemeClr val="tx2"/>
                </a:solidFill>
              </a:rPr>
              <a:t>When media was cut, cases fell with it; when it ran inside the plan, the mix moved. Growth spend is released by the scoreboard, not the calendar.</a:t>
            </a:r>
            <a:endParaRPr lang="en-US" sz="11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WHY IT WORKS · HOW INJURED FAMILIES CHOOSE</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 catastrophic case is not shopped. It is remembered, confirmed, and signed by whoever answers first</a:t>
            </a:r>
            <a:endParaRPr lang="en-US" sz="2800" dirty="0"/>
          </a:p>
        </p:txBody>
      </p:sp>
      <p:sp>
        <p:nvSpPr>
          <p:cNvPr id="4" name="Shape 2"/>
          <p:cNvSpPr/>
          <p:nvPr/>
        </p:nvSpPr>
        <p:spPr>
          <a:xfrm>
            <a:off x="548640" y="1920240"/>
            <a:ext cx="2651760" cy="1645920"/>
          </a:xfrm>
          <a:prstGeom prst="rect">
            <a:avLst/>
          </a:prstGeom>
          <a:solidFill>
            <a:schemeClr val="bg2"/>
          </a:solidFill>
          <a:ln w="9525">
            <a:solidFill>
              <a:srgbClr val="D2CBD0"/>
            </a:solidFill>
            <a:prstDash val="solid"/>
          </a:ln>
        </p:spPr>
      </p:sp>
      <p:sp>
        <p:nvSpPr>
          <p:cNvPr id="5" name="Text 3"/>
          <p:cNvSpPr txBox="1"/>
          <p:nvPr/>
        </p:nvSpPr>
        <p:spPr>
          <a:xfrm>
            <a:off x="777240" y="2103120"/>
            <a:ext cx="2194560" cy="731520"/>
          </a:xfrm>
          <a:prstGeom prst="rect">
            <a:avLst/>
          </a:prstGeom>
          <a:noFill/>
          <a:ln/>
        </p:spPr>
        <p:txBody>
          <a:bodyPr wrap="square" lIns="0" tIns="0" rIns="0" bIns="0" rtlCol="0" anchor="t"/>
          <a:lstStyle/>
          <a:p>
            <a:pPr indent="0" marL="0">
              <a:buNone/>
            </a:pPr>
            <a:r>
              <a:rPr lang="en-US" sz="3800" b="1" dirty="0">
                <a:solidFill>
                  <a:srgbClr val="C62F7C"/>
                </a:solidFill>
              </a:rPr>
              <a:t>66%</a:t>
            </a:r>
            <a:endParaRPr lang="en-US" sz="3800" dirty="0"/>
          </a:p>
        </p:txBody>
      </p:sp>
      <p:sp>
        <p:nvSpPr>
          <p:cNvPr id="6" name="Text 4"/>
          <p:cNvSpPr txBox="1"/>
          <p:nvPr/>
        </p:nvSpPr>
        <p:spPr>
          <a:xfrm>
            <a:off x="777240" y="2834640"/>
            <a:ext cx="2194560" cy="640080"/>
          </a:xfrm>
          <a:prstGeom prst="rect">
            <a:avLst/>
          </a:prstGeom>
          <a:noFill/>
          <a:ln/>
        </p:spPr>
        <p:txBody>
          <a:bodyPr wrap="square" lIns="0" tIns="0" rIns="0" bIns="0" rtlCol="0" anchor="t"/>
          <a:lstStyle/>
          <a:p>
            <a:pPr indent="0" marL="0">
              <a:buNone/>
            </a:pPr>
            <a:r>
              <a:rPr lang="en-US" sz="1200" dirty="0">
                <a:solidFill>
                  <a:schemeClr val="tx2"/>
                </a:solidFill>
              </a:rPr>
              <a:t>begin the attorney search online</a:t>
            </a:r>
            <a:endParaRPr lang="en-US" sz="1200" dirty="0"/>
          </a:p>
        </p:txBody>
      </p:sp>
      <p:sp>
        <p:nvSpPr>
          <p:cNvPr id="7" name="Shape 5"/>
          <p:cNvSpPr/>
          <p:nvPr/>
        </p:nvSpPr>
        <p:spPr>
          <a:xfrm>
            <a:off x="3355848" y="1920240"/>
            <a:ext cx="2651760" cy="1645920"/>
          </a:xfrm>
          <a:prstGeom prst="rect">
            <a:avLst/>
          </a:prstGeom>
          <a:solidFill>
            <a:schemeClr val="bg2"/>
          </a:solidFill>
          <a:ln w="9525">
            <a:solidFill>
              <a:srgbClr val="D2CBD0"/>
            </a:solidFill>
            <a:prstDash val="solid"/>
          </a:ln>
        </p:spPr>
      </p:sp>
      <p:sp>
        <p:nvSpPr>
          <p:cNvPr id="8" name="Text 6"/>
          <p:cNvSpPr txBox="1"/>
          <p:nvPr/>
        </p:nvSpPr>
        <p:spPr>
          <a:xfrm>
            <a:off x="3584448" y="2103120"/>
            <a:ext cx="2194560" cy="731520"/>
          </a:xfrm>
          <a:prstGeom prst="rect">
            <a:avLst/>
          </a:prstGeom>
          <a:noFill/>
          <a:ln/>
        </p:spPr>
        <p:txBody>
          <a:bodyPr wrap="square" lIns="0" tIns="0" rIns="0" bIns="0" rtlCol="0" anchor="t"/>
          <a:lstStyle/>
          <a:p>
            <a:pPr indent="0" marL="0">
              <a:buNone/>
            </a:pPr>
            <a:r>
              <a:rPr lang="en-US" sz="3800" b="1" dirty="0">
                <a:solidFill>
                  <a:srgbClr val="C62F7C"/>
                </a:solidFill>
              </a:rPr>
              <a:t>75%</a:t>
            </a:r>
            <a:endParaRPr lang="en-US" sz="3800" dirty="0"/>
          </a:p>
        </p:txBody>
      </p:sp>
      <p:sp>
        <p:nvSpPr>
          <p:cNvPr id="9" name="Text 7"/>
          <p:cNvSpPr txBox="1"/>
          <p:nvPr/>
        </p:nvSpPr>
        <p:spPr>
          <a:xfrm>
            <a:off x="3584448" y="2834640"/>
            <a:ext cx="2194560" cy="640080"/>
          </a:xfrm>
          <a:prstGeom prst="rect">
            <a:avLst/>
          </a:prstGeom>
          <a:noFill/>
          <a:ln/>
        </p:spPr>
        <p:txBody>
          <a:bodyPr wrap="square" lIns="0" tIns="0" rIns="0" bIns="0" rtlCol="0" anchor="t"/>
          <a:lstStyle/>
          <a:p>
            <a:pPr indent="0" marL="0">
              <a:buNone/>
            </a:pPr>
            <a:r>
              <a:rPr lang="en-US" sz="1200" dirty="0">
                <a:solidFill>
                  <a:schemeClr val="tx2"/>
                </a:solidFill>
              </a:rPr>
              <a:t>research a firm online even after a referral</a:t>
            </a:r>
            <a:endParaRPr lang="en-US" sz="1200" dirty="0"/>
          </a:p>
        </p:txBody>
      </p:sp>
      <p:sp>
        <p:nvSpPr>
          <p:cNvPr id="10" name="Shape 8"/>
          <p:cNvSpPr/>
          <p:nvPr/>
        </p:nvSpPr>
        <p:spPr>
          <a:xfrm>
            <a:off x="6163056" y="1920240"/>
            <a:ext cx="2651760" cy="1645920"/>
          </a:xfrm>
          <a:prstGeom prst="rect">
            <a:avLst/>
          </a:prstGeom>
          <a:solidFill>
            <a:schemeClr val="bg2"/>
          </a:solidFill>
          <a:ln w="9525">
            <a:solidFill>
              <a:srgbClr val="D2CBD0"/>
            </a:solidFill>
            <a:prstDash val="solid"/>
          </a:ln>
        </p:spPr>
      </p:sp>
      <p:sp>
        <p:nvSpPr>
          <p:cNvPr id="11" name="Text 9"/>
          <p:cNvSpPr txBox="1"/>
          <p:nvPr/>
        </p:nvSpPr>
        <p:spPr>
          <a:xfrm>
            <a:off x="6391656" y="2103120"/>
            <a:ext cx="2194560" cy="731520"/>
          </a:xfrm>
          <a:prstGeom prst="rect">
            <a:avLst/>
          </a:prstGeom>
          <a:noFill/>
          <a:ln/>
        </p:spPr>
        <p:txBody>
          <a:bodyPr wrap="square" lIns="0" tIns="0" rIns="0" bIns="0" rtlCol="0" anchor="t"/>
          <a:lstStyle/>
          <a:p>
            <a:pPr indent="0" marL="0">
              <a:buNone/>
            </a:pPr>
            <a:r>
              <a:rPr lang="en-US" sz="3800" b="1" dirty="0">
                <a:solidFill>
                  <a:srgbClr val="D4402F"/>
                </a:solidFill>
              </a:rPr>
              <a:t>53%</a:t>
            </a:r>
            <a:endParaRPr lang="en-US" sz="3800" dirty="0"/>
          </a:p>
        </p:txBody>
      </p:sp>
      <p:sp>
        <p:nvSpPr>
          <p:cNvPr id="12" name="Text 10"/>
          <p:cNvSpPr txBox="1"/>
          <p:nvPr/>
        </p:nvSpPr>
        <p:spPr>
          <a:xfrm>
            <a:off x="6391656" y="2834640"/>
            <a:ext cx="2194560" cy="640080"/>
          </a:xfrm>
          <a:prstGeom prst="rect">
            <a:avLst/>
          </a:prstGeom>
          <a:noFill/>
          <a:ln/>
        </p:spPr>
        <p:txBody>
          <a:bodyPr wrap="square" lIns="0" tIns="0" rIns="0" bIns="0" rtlCol="0" anchor="t"/>
          <a:lstStyle/>
          <a:p>
            <a:pPr indent="0" marL="0">
              <a:buNone/>
            </a:pPr>
            <a:r>
              <a:rPr lang="en-US" sz="1200" dirty="0">
                <a:solidFill>
                  <a:schemeClr val="tx2"/>
                </a:solidFill>
              </a:rPr>
              <a:t>will not consider a firm rated under four stars</a:t>
            </a:r>
            <a:endParaRPr lang="en-US" sz="1200" dirty="0"/>
          </a:p>
        </p:txBody>
      </p:sp>
      <p:sp>
        <p:nvSpPr>
          <p:cNvPr id="13" name="Shape 11"/>
          <p:cNvSpPr/>
          <p:nvPr/>
        </p:nvSpPr>
        <p:spPr>
          <a:xfrm>
            <a:off x="8970264" y="1920240"/>
            <a:ext cx="2651760" cy="1645920"/>
          </a:xfrm>
          <a:prstGeom prst="rect">
            <a:avLst/>
          </a:prstGeom>
          <a:solidFill>
            <a:schemeClr val="bg2"/>
          </a:solidFill>
          <a:ln w="9525">
            <a:solidFill>
              <a:srgbClr val="D2CBD0"/>
            </a:solidFill>
            <a:prstDash val="solid"/>
          </a:ln>
        </p:spPr>
      </p:sp>
      <p:sp>
        <p:nvSpPr>
          <p:cNvPr id="14" name="Text 12"/>
          <p:cNvSpPr txBox="1"/>
          <p:nvPr/>
        </p:nvSpPr>
        <p:spPr>
          <a:xfrm>
            <a:off x="9198864" y="2103120"/>
            <a:ext cx="2194560" cy="731520"/>
          </a:xfrm>
          <a:prstGeom prst="rect">
            <a:avLst/>
          </a:prstGeom>
          <a:noFill/>
          <a:ln/>
        </p:spPr>
        <p:txBody>
          <a:bodyPr wrap="square" lIns="0" tIns="0" rIns="0" bIns="0" rtlCol="0" anchor="t"/>
          <a:lstStyle/>
          <a:p>
            <a:pPr indent="0" marL="0">
              <a:buNone/>
            </a:pPr>
            <a:r>
              <a:rPr lang="en-US" sz="3800" b="1" dirty="0">
                <a:solidFill>
                  <a:srgbClr val="D4402F"/>
                </a:solidFill>
              </a:rPr>
              <a:t>62%</a:t>
            </a:r>
            <a:endParaRPr lang="en-US" sz="3800" dirty="0"/>
          </a:p>
        </p:txBody>
      </p:sp>
      <p:sp>
        <p:nvSpPr>
          <p:cNvPr id="15" name="Text 13"/>
          <p:cNvSpPr txBox="1"/>
          <p:nvPr/>
        </p:nvSpPr>
        <p:spPr>
          <a:xfrm>
            <a:off x="9198864" y="2834640"/>
            <a:ext cx="2194560" cy="640080"/>
          </a:xfrm>
          <a:prstGeom prst="rect">
            <a:avLst/>
          </a:prstGeom>
          <a:noFill/>
          <a:ln/>
        </p:spPr>
        <p:txBody>
          <a:bodyPr wrap="square" lIns="0" tIns="0" rIns="0" bIns="0" rtlCol="0" anchor="t"/>
          <a:lstStyle/>
          <a:p>
            <a:pPr indent="0" marL="0">
              <a:buNone/>
            </a:pPr>
            <a:r>
              <a:rPr lang="en-US" sz="1200" dirty="0">
                <a:solidFill>
                  <a:schemeClr val="tx2"/>
                </a:solidFill>
              </a:rPr>
              <a:t>visit up to five review sites before contacting a firm</a:t>
            </a:r>
            <a:endParaRPr lang="en-US" sz="1200" dirty="0"/>
          </a:p>
        </p:txBody>
      </p:sp>
      <p:sp>
        <p:nvSpPr>
          <p:cNvPr id="16" name="Shape 14"/>
          <p:cNvSpPr/>
          <p:nvPr/>
        </p:nvSpPr>
        <p:spPr>
          <a:xfrm>
            <a:off x="548640" y="3749040"/>
            <a:ext cx="2651760" cy="1645920"/>
          </a:xfrm>
          <a:prstGeom prst="rect">
            <a:avLst/>
          </a:prstGeom>
          <a:solidFill>
            <a:schemeClr val="bg2"/>
          </a:solidFill>
          <a:ln w="9525">
            <a:solidFill>
              <a:srgbClr val="D2CBD0"/>
            </a:solidFill>
            <a:prstDash val="solid"/>
          </a:ln>
        </p:spPr>
      </p:sp>
      <p:sp>
        <p:nvSpPr>
          <p:cNvPr id="17" name="Text 15"/>
          <p:cNvSpPr txBox="1"/>
          <p:nvPr/>
        </p:nvSpPr>
        <p:spPr>
          <a:xfrm>
            <a:off x="777240" y="3931920"/>
            <a:ext cx="2194560" cy="731520"/>
          </a:xfrm>
          <a:prstGeom prst="rect">
            <a:avLst/>
          </a:prstGeom>
          <a:noFill/>
          <a:ln/>
        </p:spPr>
        <p:txBody>
          <a:bodyPr wrap="square" lIns="0" tIns="0" rIns="0" bIns="0" rtlCol="0" anchor="t"/>
          <a:lstStyle/>
          <a:p>
            <a:pPr indent="0" marL="0">
              <a:buNone/>
            </a:pPr>
            <a:r>
              <a:rPr lang="en-US" sz="3800" b="1" dirty="0">
                <a:solidFill>
                  <a:srgbClr val="3E8F8A"/>
                </a:solidFill>
              </a:rPr>
              <a:t>79%</a:t>
            </a:r>
            <a:endParaRPr lang="en-US" sz="3800" dirty="0"/>
          </a:p>
        </p:txBody>
      </p:sp>
      <p:sp>
        <p:nvSpPr>
          <p:cNvPr id="18" name="Text 16"/>
          <p:cNvSpPr txBox="1"/>
          <p:nvPr/>
        </p:nvSpPr>
        <p:spPr>
          <a:xfrm>
            <a:off x="777240" y="4663440"/>
            <a:ext cx="2194560" cy="640080"/>
          </a:xfrm>
          <a:prstGeom prst="rect">
            <a:avLst/>
          </a:prstGeom>
          <a:noFill/>
          <a:ln/>
        </p:spPr>
        <p:txBody>
          <a:bodyPr wrap="square" lIns="0" tIns="0" rIns="0" bIns="0" rtlCol="0" anchor="t"/>
          <a:lstStyle/>
          <a:p>
            <a:pPr indent="0" marL="0">
              <a:buNone/>
            </a:pPr>
            <a:r>
              <a:rPr lang="en-US" sz="1200" dirty="0">
                <a:solidFill>
                  <a:schemeClr val="tx2"/>
                </a:solidFill>
              </a:rPr>
              <a:t>hired the attorney who was most responsive</a:t>
            </a:r>
            <a:endParaRPr lang="en-US" sz="1200" dirty="0"/>
          </a:p>
        </p:txBody>
      </p:sp>
      <p:sp>
        <p:nvSpPr>
          <p:cNvPr id="19" name="Shape 17"/>
          <p:cNvSpPr/>
          <p:nvPr/>
        </p:nvSpPr>
        <p:spPr>
          <a:xfrm>
            <a:off x="3355848" y="3749040"/>
            <a:ext cx="2651760" cy="1645920"/>
          </a:xfrm>
          <a:prstGeom prst="rect">
            <a:avLst/>
          </a:prstGeom>
          <a:solidFill>
            <a:schemeClr val="bg2"/>
          </a:solidFill>
          <a:ln w="9525">
            <a:solidFill>
              <a:srgbClr val="D2CBD0"/>
            </a:solidFill>
            <a:prstDash val="solid"/>
          </a:ln>
        </p:spPr>
      </p:sp>
      <p:sp>
        <p:nvSpPr>
          <p:cNvPr id="20" name="Text 18"/>
          <p:cNvSpPr txBox="1"/>
          <p:nvPr/>
        </p:nvSpPr>
        <p:spPr>
          <a:xfrm>
            <a:off x="3584448" y="3931920"/>
            <a:ext cx="2194560" cy="731520"/>
          </a:xfrm>
          <a:prstGeom prst="rect">
            <a:avLst/>
          </a:prstGeom>
          <a:noFill/>
          <a:ln/>
        </p:spPr>
        <p:txBody>
          <a:bodyPr wrap="square" lIns="0" tIns="0" rIns="0" bIns="0" rtlCol="0" anchor="t"/>
          <a:lstStyle/>
          <a:p>
            <a:pPr indent="0" marL="0">
              <a:buNone/>
            </a:pPr>
            <a:r>
              <a:rPr lang="en-US" sz="3800" b="1" dirty="0">
                <a:solidFill>
                  <a:srgbClr val="3E8F8A"/>
                </a:solidFill>
              </a:rPr>
              <a:t>72%</a:t>
            </a:r>
            <a:endParaRPr lang="en-US" sz="3800" dirty="0"/>
          </a:p>
        </p:txBody>
      </p:sp>
      <p:sp>
        <p:nvSpPr>
          <p:cNvPr id="21" name="Text 19"/>
          <p:cNvSpPr txBox="1"/>
          <p:nvPr/>
        </p:nvSpPr>
        <p:spPr>
          <a:xfrm>
            <a:off x="3584448" y="4663440"/>
            <a:ext cx="2194560" cy="640080"/>
          </a:xfrm>
          <a:prstGeom prst="rect">
            <a:avLst/>
          </a:prstGeom>
          <a:noFill/>
          <a:ln/>
        </p:spPr>
        <p:txBody>
          <a:bodyPr wrap="square" lIns="0" tIns="0" rIns="0" bIns="0" rtlCol="0" anchor="t"/>
          <a:lstStyle/>
          <a:p>
            <a:pPr indent="0" marL="0">
              <a:buNone/>
            </a:pPr>
            <a:r>
              <a:rPr lang="en-US" sz="1200" dirty="0">
                <a:solidFill>
                  <a:schemeClr val="tx2"/>
                </a:solidFill>
              </a:rPr>
              <a:t>abandon a firm that does not respond within 24 hours</a:t>
            </a:r>
            <a:endParaRPr lang="en-US" sz="1200" dirty="0"/>
          </a:p>
        </p:txBody>
      </p:sp>
      <p:sp>
        <p:nvSpPr>
          <p:cNvPr id="22" name="Shape 20"/>
          <p:cNvSpPr/>
          <p:nvPr/>
        </p:nvSpPr>
        <p:spPr>
          <a:xfrm>
            <a:off x="6163056" y="3749040"/>
            <a:ext cx="2651760" cy="1645920"/>
          </a:xfrm>
          <a:prstGeom prst="rect">
            <a:avLst/>
          </a:prstGeom>
          <a:solidFill>
            <a:schemeClr val="bg2"/>
          </a:solidFill>
          <a:ln w="9525">
            <a:solidFill>
              <a:srgbClr val="D2CBD0"/>
            </a:solidFill>
            <a:prstDash val="solid"/>
          </a:ln>
        </p:spPr>
      </p:sp>
      <p:sp>
        <p:nvSpPr>
          <p:cNvPr id="23" name="Text 21"/>
          <p:cNvSpPr txBox="1"/>
          <p:nvPr/>
        </p:nvSpPr>
        <p:spPr>
          <a:xfrm>
            <a:off x="6391656" y="3931920"/>
            <a:ext cx="2194560" cy="731520"/>
          </a:xfrm>
          <a:prstGeom prst="rect">
            <a:avLst/>
          </a:prstGeom>
          <a:noFill/>
          <a:ln/>
        </p:spPr>
        <p:txBody>
          <a:bodyPr wrap="square" lIns="0" tIns="0" rIns="0" bIns="0" rtlCol="0" anchor="t"/>
          <a:lstStyle/>
          <a:p>
            <a:pPr indent="0" marL="0">
              <a:buNone/>
            </a:pPr>
            <a:r>
              <a:rPr lang="en-US" sz="3800" b="1" dirty="0">
                <a:solidFill>
                  <a:srgbClr val="8E9C1D"/>
                </a:solidFill>
              </a:rPr>
              <a:t>42%</a:t>
            </a:r>
            <a:endParaRPr lang="en-US" sz="3800" dirty="0"/>
          </a:p>
        </p:txBody>
      </p:sp>
      <p:sp>
        <p:nvSpPr>
          <p:cNvPr id="24" name="Text 22"/>
          <p:cNvSpPr txBox="1"/>
          <p:nvPr/>
        </p:nvSpPr>
        <p:spPr>
          <a:xfrm>
            <a:off x="6391656" y="4663440"/>
            <a:ext cx="2194560" cy="640080"/>
          </a:xfrm>
          <a:prstGeom prst="rect">
            <a:avLst/>
          </a:prstGeom>
          <a:noFill/>
          <a:ln/>
        </p:spPr>
        <p:txBody>
          <a:bodyPr wrap="square" lIns="0" tIns="0" rIns="0" bIns="0" rtlCol="0" anchor="t"/>
          <a:lstStyle/>
          <a:p>
            <a:pPr indent="0" marL="0">
              <a:buNone/>
            </a:pPr>
            <a:r>
              <a:rPr lang="en-US" sz="1200" dirty="0">
                <a:solidFill>
                  <a:schemeClr val="tx2"/>
                </a:solidFill>
              </a:rPr>
              <a:t>make the hiring decision in under four days</a:t>
            </a:r>
            <a:endParaRPr lang="en-US" sz="1200" dirty="0"/>
          </a:p>
        </p:txBody>
      </p:sp>
      <p:sp>
        <p:nvSpPr>
          <p:cNvPr id="25" name="Shape 23"/>
          <p:cNvSpPr/>
          <p:nvPr/>
        </p:nvSpPr>
        <p:spPr>
          <a:xfrm>
            <a:off x="8970264" y="3749040"/>
            <a:ext cx="2651760" cy="1645920"/>
          </a:xfrm>
          <a:prstGeom prst="rect">
            <a:avLst/>
          </a:prstGeom>
          <a:solidFill>
            <a:schemeClr val="bg2"/>
          </a:solidFill>
          <a:ln w="9525">
            <a:solidFill>
              <a:srgbClr val="D2CBD0"/>
            </a:solidFill>
            <a:prstDash val="solid"/>
          </a:ln>
        </p:spPr>
      </p:sp>
      <p:sp>
        <p:nvSpPr>
          <p:cNvPr id="26" name="Text 24"/>
          <p:cNvSpPr txBox="1"/>
          <p:nvPr/>
        </p:nvSpPr>
        <p:spPr>
          <a:xfrm>
            <a:off x="9198864" y="3931920"/>
            <a:ext cx="2194560" cy="731520"/>
          </a:xfrm>
          <a:prstGeom prst="rect">
            <a:avLst/>
          </a:prstGeom>
          <a:noFill/>
          <a:ln/>
        </p:spPr>
        <p:txBody>
          <a:bodyPr wrap="square" lIns="0" tIns="0" rIns="0" bIns="0" rtlCol="0" anchor="t"/>
          <a:lstStyle/>
          <a:p>
            <a:pPr indent="0" marL="0">
              <a:buNone/>
            </a:pPr>
            <a:r>
              <a:rPr lang="en-US" sz="3800" b="1" dirty="0">
                <a:solidFill>
                  <a:srgbClr val="8E9C1D"/>
                </a:solidFill>
              </a:rPr>
              <a:t>~50%</a:t>
            </a:r>
            <a:endParaRPr lang="en-US" sz="3800" dirty="0"/>
          </a:p>
        </p:txBody>
      </p:sp>
      <p:sp>
        <p:nvSpPr>
          <p:cNvPr id="27" name="Text 25"/>
          <p:cNvSpPr txBox="1"/>
          <p:nvPr/>
        </p:nvSpPr>
        <p:spPr>
          <a:xfrm>
            <a:off x="9198864" y="4663440"/>
            <a:ext cx="2194560" cy="640080"/>
          </a:xfrm>
          <a:prstGeom prst="rect">
            <a:avLst/>
          </a:prstGeom>
          <a:noFill/>
          <a:ln/>
        </p:spPr>
        <p:txBody>
          <a:bodyPr wrap="square" lIns="0" tIns="0" rIns="0" bIns="0" rtlCol="0" anchor="t"/>
          <a:lstStyle/>
          <a:p>
            <a:pPr indent="0" marL="0">
              <a:buNone/>
            </a:pPr>
            <a:r>
              <a:rPr lang="en-US" sz="1200" dirty="0">
                <a:solidFill>
                  <a:schemeClr val="tx2"/>
                </a:solidFill>
              </a:rPr>
              <a:t>are influenced by client stories, case results and video</a:t>
            </a:r>
            <a:endParaRPr lang="en-US" sz="1200" dirty="0"/>
          </a:p>
        </p:txBody>
      </p:sp>
      <p:sp>
        <p:nvSpPr>
          <p:cNvPr id="28" name="Text 26"/>
          <p:cNvSpPr txBox="1"/>
          <p:nvPr/>
        </p:nvSpPr>
        <p:spPr>
          <a:xfrm>
            <a:off x="548640" y="5715000"/>
            <a:ext cx="10972800" cy="274320"/>
          </a:xfrm>
          <a:prstGeom prst="rect">
            <a:avLst/>
          </a:prstGeom>
          <a:noFill/>
          <a:ln/>
        </p:spPr>
        <p:txBody>
          <a:bodyPr wrap="square" lIns="0" tIns="0" rIns="0" bIns="0" rtlCol="0" anchor="t"/>
          <a:lstStyle/>
          <a:p>
            <a:pPr indent="0" marL="0">
              <a:buNone/>
            </a:pPr>
            <a:r>
              <a:rPr lang="en-US" sz="950" dirty="0">
                <a:solidFill>
                  <a:schemeClr val="tx2"/>
                </a:solidFill>
              </a:rPr>
              <a:t>Scorpion survey of ~3,000 legal consumers; Martindale-Avvo legal consumer study; Pareto Legal intake statistics. National legal TV spend ~$1.2B a year, half of it from fifteen advertisers (X Ante).</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CASE VALUE SCALE</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Every injury case lands on a 1–5 scale. The number decides who takes the call and what the case is worth</a:t>
            </a:r>
            <a:endParaRPr lang="en-US" sz="2800" dirty="0"/>
          </a:p>
        </p:txBody>
      </p:sp>
      <p:sp>
        <p:nvSpPr>
          <p:cNvPr id="4" name="Shape 2"/>
          <p:cNvSpPr/>
          <p:nvPr/>
        </p:nvSpPr>
        <p:spPr>
          <a:xfrm>
            <a:off x="548640" y="1874520"/>
            <a:ext cx="11064240" cy="713232"/>
          </a:xfrm>
          <a:prstGeom prst="rect">
            <a:avLst/>
          </a:prstGeom>
          <a:solidFill>
            <a:schemeClr val="bg2"/>
          </a:solidFill>
          <a:ln w="9525">
            <a:solidFill>
              <a:srgbClr val="D2CBD0"/>
            </a:solidFill>
            <a:prstDash val="solid"/>
          </a:ln>
        </p:spPr>
      </p:sp>
      <p:sp>
        <p:nvSpPr>
          <p:cNvPr id="5" name="Text 3"/>
          <p:cNvSpPr txBox="1"/>
          <p:nvPr/>
        </p:nvSpPr>
        <p:spPr>
          <a:xfrm>
            <a:off x="777240" y="1947672"/>
            <a:ext cx="640080" cy="594360"/>
          </a:xfrm>
          <a:prstGeom prst="rect">
            <a:avLst/>
          </a:prstGeom>
          <a:noFill/>
          <a:ln/>
        </p:spPr>
        <p:txBody>
          <a:bodyPr wrap="square" lIns="0" tIns="0" rIns="0" bIns="0" rtlCol="0" anchor="t"/>
          <a:lstStyle/>
          <a:p>
            <a:pPr indent="0" marL="0">
              <a:buNone/>
            </a:pPr>
            <a:r>
              <a:rPr lang="en-US" sz="3200" b="1" dirty="0">
                <a:solidFill>
                  <a:srgbClr val="8E838C"/>
                </a:solidFill>
              </a:rPr>
              <a:t>1</a:t>
            </a:r>
            <a:endParaRPr lang="en-US" sz="3200" dirty="0"/>
          </a:p>
        </p:txBody>
      </p:sp>
      <p:sp>
        <p:nvSpPr>
          <p:cNvPr id="6" name="Text 4"/>
          <p:cNvSpPr txBox="1"/>
          <p:nvPr/>
        </p:nvSpPr>
        <p:spPr>
          <a:xfrm>
            <a:off x="1463040" y="1965960"/>
            <a:ext cx="2926080" cy="320040"/>
          </a:xfrm>
          <a:prstGeom prst="rect">
            <a:avLst/>
          </a:prstGeom>
          <a:noFill/>
          <a:ln/>
        </p:spPr>
        <p:txBody>
          <a:bodyPr wrap="square" lIns="0" tIns="0" rIns="0" bIns="0" rtlCol="0" anchor="t"/>
          <a:lstStyle/>
          <a:p>
            <a:pPr indent="0" marL="0">
              <a:buNone/>
            </a:pPr>
            <a:r>
              <a:rPr lang="en-US" sz="1500" b="1" dirty="0">
                <a:solidFill>
                  <a:schemeClr val="tx1"/>
                </a:solidFill>
              </a:rPr>
              <a:t>Property only</a:t>
            </a:r>
            <a:endParaRPr lang="en-US" sz="1500" dirty="0"/>
          </a:p>
        </p:txBody>
      </p:sp>
      <p:sp>
        <p:nvSpPr>
          <p:cNvPr id="7" name="Text 5"/>
          <p:cNvSpPr txBox="1"/>
          <p:nvPr/>
        </p:nvSpPr>
        <p:spPr>
          <a:xfrm>
            <a:off x="1463040" y="2258568"/>
            <a:ext cx="6035040" cy="320040"/>
          </a:xfrm>
          <a:prstGeom prst="rect">
            <a:avLst/>
          </a:prstGeom>
          <a:noFill/>
          <a:ln/>
        </p:spPr>
        <p:txBody>
          <a:bodyPr wrap="square" lIns="0" tIns="0" rIns="0" bIns="0" rtlCol="0" anchor="t"/>
          <a:lstStyle/>
          <a:p>
            <a:pPr indent="0" marL="0">
              <a:buNone/>
            </a:pPr>
            <a:r>
              <a:rPr lang="en-US" sz="1050" dirty="0">
                <a:solidFill>
                  <a:schemeClr val="tx2"/>
                </a:solidFill>
              </a:rPr>
              <a:t>No injury or none claimed. Vehicle damage, diminished value, a premises incident with no treatment.</a:t>
            </a:r>
            <a:endParaRPr lang="en-US" sz="1050" dirty="0"/>
          </a:p>
        </p:txBody>
      </p:sp>
      <p:sp>
        <p:nvSpPr>
          <p:cNvPr id="8" name="Text 6"/>
          <p:cNvSpPr txBox="1"/>
          <p:nvPr/>
        </p:nvSpPr>
        <p:spPr>
          <a:xfrm>
            <a:off x="7772400" y="1965960"/>
            <a:ext cx="1737360" cy="548640"/>
          </a:xfrm>
          <a:prstGeom prst="rect">
            <a:avLst/>
          </a:prstGeom>
          <a:noFill/>
          <a:ln/>
        </p:spPr>
        <p:txBody>
          <a:bodyPr wrap="square" lIns="0" tIns="0" rIns="0" bIns="0" rtlCol="0" anchor="ctr"/>
          <a:lstStyle/>
          <a:p>
            <a:pPr indent="0" marL="0">
              <a:buNone/>
            </a:pPr>
            <a:r>
              <a:rPr lang="en-US" sz="1200" dirty="0">
                <a:solidFill>
                  <a:schemeClr val="tx2"/>
                </a:solidFill>
              </a:rPr>
              <a:t>$2K – $10K</a:t>
            </a:r>
            <a:endParaRPr lang="en-US" sz="1200" dirty="0"/>
          </a:p>
        </p:txBody>
      </p:sp>
      <p:sp>
        <p:nvSpPr>
          <p:cNvPr id="9" name="Text 7"/>
          <p:cNvSpPr txBox="1"/>
          <p:nvPr/>
        </p:nvSpPr>
        <p:spPr>
          <a:xfrm>
            <a:off x="9509760" y="1965960"/>
            <a:ext cx="1188720" cy="548640"/>
          </a:xfrm>
          <a:prstGeom prst="rect">
            <a:avLst/>
          </a:prstGeom>
          <a:noFill/>
          <a:ln/>
        </p:spPr>
        <p:txBody>
          <a:bodyPr wrap="square" lIns="0" tIns="0" rIns="0" bIns="0" rtlCol="0" anchor="ctr"/>
          <a:lstStyle/>
          <a:p>
            <a:pPr indent="0" marL="0">
              <a:buNone/>
            </a:pPr>
            <a:r>
              <a:rPr lang="en-US" sz="1500" b="1" dirty="0">
                <a:solidFill>
                  <a:schemeClr val="tx1"/>
                </a:solidFill>
              </a:rPr>
              <a:t>≈ $1.5K fee</a:t>
            </a:r>
            <a:endParaRPr lang="en-US" sz="1500" dirty="0"/>
          </a:p>
        </p:txBody>
      </p:sp>
      <p:sp>
        <p:nvSpPr>
          <p:cNvPr id="10" name="Text 8"/>
          <p:cNvSpPr txBox="1"/>
          <p:nvPr/>
        </p:nvSpPr>
        <p:spPr>
          <a:xfrm>
            <a:off x="10698480" y="1965960"/>
            <a:ext cx="822960" cy="548640"/>
          </a:xfrm>
          <a:prstGeom prst="rect">
            <a:avLst/>
          </a:prstGeom>
          <a:noFill/>
          <a:ln/>
        </p:spPr>
        <p:txBody>
          <a:bodyPr wrap="square" lIns="0" tIns="0" rIns="0" bIns="0" rtlCol="0" anchor="ctr"/>
          <a:lstStyle/>
          <a:p>
            <a:pPr algn="r" indent="0" marL="0">
              <a:buNone/>
            </a:pPr>
            <a:r>
              <a:rPr lang="en-US" sz="1050" dirty="0">
                <a:solidFill>
                  <a:schemeClr val="tx2"/>
                </a:solidFill>
              </a:rPr>
              <a:t>1–3 mo</a:t>
            </a:r>
            <a:endParaRPr lang="en-US" sz="1050" dirty="0"/>
          </a:p>
        </p:txBody>
      </p:sp>
      <p:sp>
        <p:nvSpPr>
          <p:cNvPr id="11" name="Shape 9"/>
          <p:cNvSpPr/>
          <p:nvPr/>
        </p:nvSpPr>
        <p:spPr>
          <a:xfrm>
            <a:off x="548640" y="2660904"/>
            <a:ext cx="11064240" cy="713232"/>
          </a:xfrm>
          <a:prstGeom prst="rect">
            <a:avLst/>
          </a:prstGeom>
          <a:solidFill>
            <a:schemeClr val="bg2"/>
          </a:solidFill>
          <a:ln w="9525">
            <a:solidFill>
              <a:srgbClr val="D2CBD0"/>
            </a:solidFill>
            <a:prstDash val="solid"/>
          </a:ln>
        </p:spPr>
      </p:sp>
      <p:sp>
        <p:nvSpPr>
          <p:cNvPr id="12" name="Text 10"/>
          <p:cNvSpPr txBox="1"/>
          <p:nvPr/>
        </p:nvSpPr>
        <p:spPr>
          <a:xfrm>
            <a:off x="777240" y="2734056"/>
            <a:ext cx="640080" cy="594360"/>
          </a:xfrm>
          <a:prstGeom prst="rect">
            <a:avLst/>
          </a:prstGeom>
          <a:noFill/>
          <a:ln/>
        </p:spPr>
        <p:txBody>
          <a:bodyPr wrap="square" lIns="0" tIns="0" rIns="0" bIns="0" rtlCol="0" anchor="t"/>
          <a:lstStyle/>
          <a:p>
            <a:pPr indent="0" marL="0">
              <a:buNone/>
            </a:pPr>
            <a:r>
              <a:rPr lang="en-US" sz="3200" b="1" dirty="0">
                <a:solidFill>
                  <a:srgbClr val="3E8F8A"/>
                </a:solidFill>
              </a:rPr>
              <a:t>2</a:t>
            </a:r>
            <a:endParaRPr lang="en-US" sz="3200" dirty="0"/>
          </a:p>
        </p:txBody>
      </p:sp>
      <p:sp>
        <p:nvSpPr>
          <p:cNvPr id="13" name="Text 11"/>
          <p:cNvSpPr txBox="1"/>
          <p:nvPr/>
        </p:nvSpPr>
        <p:spPr>
          <a:xfrm>
            <a:off x="1463040" y="2752344"/>
            <a:ext cx="2926080" cy="320040"/>
          </a:xfrm>
          <a:prstGeom prst="rect">
            <a:avLst/>
          </a:prstGeom>
          <a:noFill/>
          <a:ln/>
        </p:spPr>
        <p:txBody>
          <a:bodyPr wrap="square" lIns="0" tIns="0" rIns="0" bIns="0" rtlCol="0" anchor="t"/>
          <a:lstStyle/>
          <a:p>
            <a:pPr indent="0" marL="0">
              <a:buNone/>
            </a:pPr>
            <a:r>
              <a:rPr lang="en-US" sz="1500" b="1" dirty="0">
                <a:solidFill>
                  <a:schemeClr val="tx1"/>
                </a:solidFill>
              </a:rPr>
              <a:t>Soft tissue and minor</a:t>
            </a:r>
            <a:endParaRPr lang="en-US" sz="1500" dirty="0"/>
          </a:p>
        </p:txBody>
      </p:sp>
      <p:sp>
        <p:nvSpPr>
          <p:cNvPr id="14" name="Text 12"/>
          <p:cNvSpPr txBox="1"/>
          <p:nvPr/>
        </p:nvSpPr>
        <p:spPr>
          <a:xfrm>
            <a:off x="1463040" y="3044952"/>
            <a:ext cx="6035040" cy="320040"/>
          </a:xfrm>
          <a:prstGeom prst="rect">
            <a:avLst/>
          </a:prstGeom>
          <a:noFill/>
          <a:ln/>
        </p:spPr>
        <p:txBody>
          <a:bodyPr wrap="square" lIns="0" tIns="0" rIns="0" bIns="0" rtlCol="0" anchor="t"/>
          <a:lstStyle/>
          <a:p>
            <a:pPr indent="0" marL="0">
              <a:buNone/>
            </a:pPr>
            <a:r>
              <a:rPr lang="en-US" sz="1050" dirty="0">
                <a:solidFill>
                  <a:schemeClr val="tx2"/>
                </a:solidFill>
              </a:rPr>
              <a:t>Fender benders, whiplash, slip-and-fall with short treatment. The bulk of what paid search buys.</a:t>
            </a:r>
            <a:endParaRPr lang="en-US" sz="1050" dirty="0"/>
          </a:p>
        </p:txBody>
      </p:sp>
      <p:sp>
        <p:nvSpPr>
          <p:cNvPr id="15" name="Text 13"/>
          <p:cNvSpPr txBox="1"/>
          <p:nvPr/>
        </p:nvSpPr>
        <p:spPr>
          <a:xfrm>
            <a:off x="7772400" y="2752344"/>
            <a:ext cx="1737360" cy="548640"/>
          </a:xfrm>
          <a:prstGeom prst="rect">
            <a:avLst/>
          </a:prstGeom>
          <a:noFill/>
          <a:ln/>
        </p:spPr>
        <p:txBody>
          <a:bodyPr wrap="square" lIns="0" tIns="0" rIns="0" bIns="0" rtlCol="0" anchor="ctr"/>
          <a:lstStyle/>
          <a:p>
            <a:pPr indent="0" marL="0">
              <a:buNone/>
            </a:pPr>
            <a:r>
              <a:rPr lang="en-US" sz="1200" dirty="0">
                <a:solidFill>
                  <a:schemeClr val="tx2"/>
                </a:solidFill>
              </a:rPr>
              <a:t>$10K – $50K</a:t>
            </a:r>
            <a:endParaRPr lang="en-US" sz="1200" dirty="0"/>
          </a:p>
        </p:txBody>
      </p:sp>
      <p:sp>
        <p:nvSpPr>
          <p:cNvPr id="16" name="Text 14"/>
          <p:cNvSpPr txBox="1"/>
          <p:nvPr/>
        </p:nvSpPr>
        <p:spPr>
          <a:xfrm>
            <a:off x="9509760" y="2752344"/>
            <a:ext cx="1188720" cy="548640"/>
          </a:xfrm>
          <a:prstGeom prst="rect">
            <a:avLst/>
          </a:prstGeom>
          <a:noFill/>
          <a:ln/>
        </p:spPr>
        <p:txBody>
          <a:bodyPr wrap="square" lIns="0" tIns="0" rIns="0" bIns="0" rtlCol="0" anchor="ctr"/>
          <a:lstStyle/>
          <a:p>
            <a:pPr indent="0" marL="0">
              <a:buNone/>
            </a:pPr>
            <a:r>
              <a:rPr lang="en-US" sz="1500" b="1" dirty="0">
                <a:solidFill>
                  <a:schemeClr val="tx1"/>
                </a:solidFill>
              </a:rPr>
              <a:t>≈ $9K fee</a:t>
            </a:r>
            <a:endParaRPr lang="en-US" sz="1500" dirty="0"/>
          </a:p>
        </p:txBody>
      </p:sp>
      <p:sp>
        <p:nvSpPr>
          <p:cNvPr id="17" name="Text 15"/>
          <p:cNvSpPr txBox="1"/>
          <p:nvPr/>
        </p:nvSpPr>
        <p:spPr>
          <a:xfrm>
            <a:off x="10698480" y="2752344"/>
            <a:ext cx="822960" cy="548640"/>
          </a:xfrm>
          <a:prstGeom prst="rect">
            <a:avLst/>
          </a:prstGeom>
          <a:noFill/>
          <a:ln/>
        </p:spPr>
        <p:txBody>
          <a:bodyPr wrap="square" lIns="0" tIns="0" rIns="0" bIns="0" rtlCol="0" anchor="ctr"/>
          <a:lstStyle/>
          <a:p>
            <a:pPr algn="r" indent="0" marL="0">
              <a:buNone/>
            </a:pPr>
            <a:r>
              <a:rPr lang="en-US" sz="1050" dirty="0">
                <a:solidFill>
                  <a:schemeClr val="tx2"/>
                </a:solidFill>
              </a:rPr>
              <a:t>3–9 mo</a:t>
            </a:r>
            <a:endParaRPr lang="en-US" sz="1050" dirty="0"/>
          </a:p>
        </p:txBody>
      </p:sp>
      <p:sp>
        <p:nvSpPr>
          <p:cNvPr id="18" name="Shape 16"/>
          <p:cNvSpPr/>
          <p:nvPr/>
        </p:nvSpPr>
        <p:spPr>
          <a:xfrm>
            <a:off x="548640" y="3447288"/>
            <a:ext cx="11064240" cy="713232"/>
          </a:xfrm>
          <a:prstGeom prst="rect">
            <a:avLst/>
          </a:prstGeom>
          <a:solidFill>
            <a:schemeClr val="bg2"/>
          </a:solidFill>
          <a:ln w="9525">
            <a:solidFill>
              <a:srgbClr val="D2CBD0"/>
            </a:solidFill>
            <a:prstDash val="solid"/>
          </a:ln>
        </p:spPr>
      </p:sp>
      <p:sp>
        <p:nvSpPr>
          <p:cNvPr id="19" name="Text 17"/>
          <p:cNvSpPr txBox="1"/>
          <p:nvPr/>
        </p:nvSpPr>
        <p:spPr>
          <a:xfrm>
            <a:off x="777240" y="3520440"/>
            <a:ext cx="640080" cy="594360"/>
          </a:xfrm>
          <a:prstGeom prst="rect">
            <a:avLst/>
          </a:prstGeom>
          <a:noFill/>
          <a:ln/>
        </p:spPr>
        <p:txBody>
          <a:bodyPr wrap="square" lIns="0" tIns="0" rIns="0" bIns="0" rtlCol="0" anchor="t"/>
          <a:lstStyle/>
          <a:p>
            <a:pPr indent="0" marL="0">
              <a:buNone/>
            </a:pPr>
            <a:r>
              <a:rPr lang="en-US" sz="3200" b="1" dirty="0">
                <a:solidFill>
                  <a:srgbClr val="8E9C1D"/>
                </a:solidFill>
              </a:rPr>
              <a:t>3</a:t>
            </a:r>
            <a:endParaRPr lang="en-US" sz="3200" dirty="0"/>
          </a:p>
        </p:txBody>
      </p:sp>
      <p:sp>
        <p:nvSpPr>
          <p:cNvPr id="20" name="Text 18"/>
          <p:cNvSpPr txBox="1"/>
          <p:nvPr/>
        </p:nvSpPr>
        <p:spPr>
          <a:xfrm>
            <a:off x="1463040" y="3538728"/>
            <a:ext cx="2926080" cy="320040"/>
          </a:xfrm>
          <a:prstGeom prst="rect">
            <a:avLst/>
          </a:prstGeom>
          <a:noFill/>
          <a:ln/>
        </p:spPr>
        <p:txBody>
          <a:bodyPr wrap="square" lIns="0" tIns="0" rIns="0" bIns="0" rtlCol="0" anchor="t"/>
          <a:lstStyle/>
          <a:p>
            <a:pPr indent="0" marL="0">
              <a:buNone/>
            </a:pPr>
            <a:r>
              <a:rPr lang="en-US" sz="1500" b="1" dirty="0">
                <a:solidFill>
                  <a:schemeClr val="tx1"/>
                </a:solidFill>
              </a:rPr>
              <a:t>Injury, not life-threatening</a:t>
            </a:r>
            <a:endParaRPr lang="en-US" sz="1500" dirty="0"/>
          </a:p>
        </p:txBody>
      </p:sp>
      <p:sp>
        <p:nvSpPr>
          <p:cNvPr id="21" name="Text 19"/>
          <p:cNvSpPr txBox="1"/>
          <p:nvPr/>
        </p:nvSpPr>
        <p:spPr>
          <a:xfrm>
            <a:off x="1463040" y="3831336"/>
            <a:ext cx="6035040" cy="320040"/>
          </a:xfrm>
          <a:prstGeom prst="rect">
            <a:avLst/>
          </a:prstGeom>
          <a:noFill/>
          <a:ln/>
        </p:spPr>
        <p:txBody>
          <a:bodyPr wrap="square" lIns="0" tIns="0" rIns="0" bIns="0" rtlCol="0" anchor="t"/>
          <a:lstStyle/>
          <a:p>
            <a:pPr indent="0" marL="0">
              <a:buNone/>
            </a:pPr>
            <a:r>
              <a:rPr lang="en-US" sz="1050" dirty="0">
                <a:solidFill>
                  <a:schemeClr val="tx2"/>
                </a:solidFill>
              </a:rPr>
              <a:t>Fractures, surgery, moderate premises and motorcycle, lost wages. Real cases that need real work.</a:t>
            </a:r>
            <a:endParaRPr lang="en-US" sz="1050" dirty="0"/>
          </a:p>
        </p:txBody>
      </p:sp>
      <p:sp>
        <p:nvSpPr>
          <p:cNvPr id="22" name="Text 20"/>
          <p:cNvSpPr txBox="1"/>
          <p:nvPr/>
        </p:nvSpPr>
        <p:spPr>
          <a:xfrm>
            <a:off x="7772400" y="3538728"/>
            <a:ext cx="1737360" cy="548640"/>
          </a:xfrm>
          <a:prstGeom prst="rect">
            <a:avLst/>
          </a:prstGeom>
          <a:noFill/>
          <a:ln/>
        </p:spPr>
        <p:txBody>
          <a:bodyPr wrap="square" lIns="0" tIns="0" rIns="0" bIns="0" rtlCol="0" anchor="ctr"/>
          <a:lstStyle/>
          <a:p>
            <a:pPr indent="0" marL="0">
              <a:buNone/>
            </a:pPr>
            <a:r>
              <a:rPr lang="en-US" sz="1200" dirty="0">
                <a:solidFill>
                  <a:schemeClr val="tx2"/>
                </a:solidFill>
              </a:rPr>
              <a:t>$50K – $250K</a:t>
            </a:r>
            <a:endParaRPr lang="en-US" sz="1200" dirty="0"/>
          </a:p>
        </p:txBody>
      </p:sp>
      <p:sp>
        <p:nvSpPr>
          <p:cNvPr id="23" name="Text 21"/>
          <p:cNvSpPr txBox="1"/>
          <p:nvPr/>
        </p:nvSpPr>
        <p:spPr>
          <a:xfrm>
            <a:off x="9509760" y="3538728"/>
            <a:ext cx="1188720" cy="548640"/>
          </a:xfrm>
          <a:prstGeom prst="rect">
            <a:avLst/>
          </a:prstGeom>
          <a:noFill/>
          <a:ln/>
        </p:spPr>
        <p:txBody>
          <a:bodyPr wrap="square" lIns="0" tIns="0" rIns="0" bIns="0" rtlCol="0" anchor="ctr"/>
          <a:lstStyle/>
          <a:p>
            <a:pPr indent="0" marL="0">
              <a:buNone/>
            </a:pPr>
            <a:r>
              <a:rPr lang="en-US" sz="1500" b="1" dirty="0">
                <a:solidFill>
                  <a:schemeClr val="tx1"/>
                </a:solidFill>
              </a:rPr>
              <a:t>≈ $40K fee</a:t>
            </a:r>
            <a:endParaRPr lang="en-US" sz="1500" dirty="0"/>
          </a:p>
        </p:txBody>
      </p:sp>
      <p:sp>
        <p:nvSpPr>
          <p:cNvPr id="24" name="Text 22"/>
          <p:cNvSpPr txBox="1"/>
          <p:nvPr/>
        </p:nvSpPr>
        <p:spPr>
          <a:xfrm>
            <a:off x="10698480" y="3538728"/>
            <a:ext cx="822960" cy="548640"/>
          </a:xfrm>
          <a:prstGeom prst="rect">
            <a:avLst/>
          </a:prstGeom>
          <a:noFill/>
          <a:ln/>
        </p:spPr>
        <p:txBody>
          <a:bodyPr wrap="square" lIns="0" tIns="0" rIns="0" bIns="0" rtlCol="0" anchor="ctr"/>
          <a:lstStyle/>
          <a:p>
            <a:pPr algn="r" indent="0" marL="0">
              <a:buNone/>
            </a:pPr>
            <a:r>
              <a:rPr lang="en-US" sz="1050" dirty="0">
                <a:solidFill>
                  <a:schemeClr val="tx2"/>
                </a:solidFill>
              </a:rPr>
              <a:t>9–18 mo</a:t>
            </a:r>
            <a:endParaRPr lang="en-US" sz="1050" dirty="0"/>
          </a:p>
        </p:txBody>
      </p:sp>
      <p:sp>
        <p:nvSpPr>
          <p:cNvPr id="25" name="Shape 23"/>
          <p:cNvSpPr/>
          <p:nvPr/>
        </p:nvSpPr>
        <p:spPr>
          <a:xfrm>
            <a:off x="548640" y="4233672"/>
            <a:ext cx="11064240" cy="713232"/>
          </a:xfrm>
          <a:prstGeom prst="rect">
            <a:avLst/>
          </a:prstGeom>
          <a:solidFill>
            <a:schemeClr val="bg2"/>
          </a:solidFill>
          <a:ln w="9525">
            <a:solidFill>
              <a:srgbClr val="D2CBD0"/>
            </a:solidFill>
            <a:prstDash val="solid"/>
          </a:ln>
        </p:spPr>
      </p:sp>
      <p:sp>
        <p:nvSpPr>
          <p:cNvPr id="26" name="Text 24"/>
          <p:cNvSpPr txBox="1"/>
          <p:nvPr/>
        </p:nvSpPr>
        <p:spPr>
          <a:xfrm>
            <a:off x="777240" y="4306824"/>
            <a:ext cx="640080" cy="594360"/>
          </a:xfrm>
          <a:prstGeom prst="rect">
            <a:avLst/>
          </a:prstGeom>
          <a:noFill/>
          <a:ln/>
        </p:spPr>
        <p:txBody>
          <a:bodyPr wrap="square" lIns="0" tIns="0" rIns="0" bIns="0" rtlCol="0" anchor="t"/>
          <a:lstStyle/>
          <a:p>
            <a:pPr indent="0" marL="0">
              <a:buNone/>
            </a:pPr>
            <a:r>
              <a:rPr lang="en-US" sz="3200" b="1" dirty="0">
                <a:solidFill>
                  <a:srgbClr val="C62F7C"/>
                </a:solidFill>
              </a:rPr>
              <a:t>4</a:t>
            </a:r>
            <a:endParaRPr lang="en-US" sz="3200" dirty="0"/>
          </a:p>
        </p:txBody>
      </p:sp>
      <p:sp>
        <p:nvSpPr>
          <p:cNvPr id="27" name="Text 25"/>
          <p:cNvSpPr txBox="1"/>
          <p:nvPr/>
        </p:nvSpPr>
        <p:spPr>
          <a:xfrm>
            <a:off x="1463040" y="4325112"/>
            <a:ext cx="2926080" cy="320040"/>
          </a:xfrm>
          <a:prstGeom prst="rect">
            <a:avLst/>
          </a:prstGeom>
          <a:noFill/>
          <a:ln/>
        </p:spPr>
        <p:txBody>
          <a:bodyPr wrap="square" lIns="0" tIns="0" rIns="0" bIns="0" rtlCol="0" anchor="t"/>
          <a:lstStyle/>
          <a:p>
            <a:pPr indent="0" marL="0">
              <a:buNone/>
            </a:pPr>
            <a:r>
              <a:rPr lang="en-US" sz="1500" b="1" dirty="0">
                <a:solidFill>
                  <a:schemeClr val="tx1"/>
                </a:solidFill>
              </a:rPr>
              <a:t>Catastrophic to others</a:t>
            </a:r>
            <a:endParaRPr lang="en-US" sz="1500" dirty="0"/>
          </a:p>
        </p:txBody>
      </p:sp>
      <p:sp>
        <p:nvSpPr>
          <p:cNvPr id="28" name="Text 26"/>
          <p:cNvSpPr txBox="1"/>
          <p:nvPr/>
        </p:nvSpPr>
        <p:spPr>
          <a:xfrm>
            <a:off x="1463040" y="4617720"/>
            <a:ext cx="6035040" cy="320040"/>
          </a:xfrm>
          <a:prstGeom prst="rect">
            <a:avLst/>
          </a:prstGeom>
          <a:noFill/>
          <a:ln/>
        </p:spPr>
        <p:txBody>
          <a:bodyPr wrap="square" lIns="0" tIns="0" rIns="0" bIns="0" rtlCol="0" anchor="t"/>
          <a:lstStyle/>
          <a:p>
            <a:pPr indent="0" marL="0">
              <a:buNone/>
            </a:pPr>
            <a:r>
              <a:rPr lang="en-US" sz="1050" dirty="0">
                <a:solidFill>
                  <a:schemeClr val="tx2"/>
                </a:solidFill>
              </a:rPr>
              <a:t>Dismemberment, TBI, spinal injury, or a death in the other vehicle. Commercial policies, experts, trial posture.</a:t>
            </a:r>
            <a:endParaRPr lang="en-US" sz="1050" dirty="0"/>
          </a:p>
        </p:txBody>
      </p:sp>
      <p:sp>
        <p:nvSpPr>
          <p:cNvPr id="29" name="Text 27"/>
          <p:cNvSpPr txBox="1"/>
          <p:nvPr/>
        </p:nvSpPr>
        <p:spPr>
          <a:xfrm>
            <a:off x="7772400" y="4325112"/>
            <a:ext cx="1737360" cy="548640"/>
          </a:xfrm>
          <a:prstGeom prst="rect">
            <a:avLst/>
          </a:prstGeom>
          <a:noFill/>
          <a:ln/>
        </p:spPr>
        <p:txBody>
          <a:bodyPr wrap="square" lIns="0" tIns="0" rIns="0" bIns="0" rtlCol="0" anchor="ctr"/>
          <a:lstStyle/>
          <a:p>
            <a:pPr indent="0" marL="0">
              <a:buNone/>
            </a:pPr>
            <a:r>
              <a:rPr lang="en-US" sz="1200" dirty="0">
                <a:solidFill>
                  <a:schemeClr val="tx2"/>
                </a:solidFill>
              </a:rPr>
              <a:t>$250K – $2M+</a:t>
            </a:r>
            <a:endParaRPr lang="en-US" sz="1200" dirty="0"/>
          </a:p>
        </p:txBody>
      </p:sp>
      <p:sp>
        <p:nvSpPr>
          <p:cNvPr id="30" name="Text 28"/>
          <p:cNvSpPr txBox="1"/>
          <p:nvPr/>
        </p:nvSpPr>
        <p:spPr>
          <a:xfrm>
            <a:off x="9509760" y="4325112"/>
            <a:ext cx="1188720" cy="548640"/>
          </a:xfrm>
          <a:prstGeom prst="rect">
            <a:avLst/>
          </a:prstGeom>
          <a:noFill/>
          <a:ln/>
        </p:spPr>
        <p:txBody>
          <a:bodyPr wrap="square" lIns="0" tIns="0" rIns="0" bIns="0" rtlCol="0" anchor="ctr"/>
          <a:lstStyle/>
          <a:p>
            <a:pPr indent="0" marL="0">
              <a:buNone/>
            </a:pPr>
            <a:r>
              <a:rPr lang="en-US" sz="1500" b="1" dirty="0">
                <a:solidFill>
                  <a:schemeClr val="tx1"/>
                </a:solidFill>
              </a:rPr>
              <a:t>≈ $250K fee</a:t>
            </a:r>
            <a:endParaRPr lang="en-US" sz="1500" dirty="0"/>
          </a:p>
        </p:txBody>
      </p:sp>
      <p:sp>
        <p:nvSpPr>
          <p:cNvPr id="31" name="Text 29"/>
          <p:cNvSpPr txBox="1"/>
          <p:nvPr/>
        </p:nvSpPr>
        <p:spPr>
          <a:xfrm>
            <a:off x="10698480" y="4325112"/>
            <a:ext cx="822960" cy="548640"/>
          </a:xfrm>
          <a:prstGeom prst="rect">
            <a:avLst/>
          </a:prstGeom>
          <a:noFill/>
          <a:ln/>
        </p:spPr>
        <p:txBody>
          <a:bodyPr wrap="square" lIns="0" tIns="0" rIns="0" bIns="0" rtlCol="0" anchor="ctr"/>
          <a:lstStyle/>
          <a:p>
            <a:pPr algn="r" indent="0" marL="0">
              <a:buNone/>
            </a:pPr>
            <a:r>
              <a:rPr lang="en-US" sz="1050" dirty="0">
                <a:solidFill>
                  <a:schemeClr val="tx2"/>
                </a:solidFill>
              </a:rPr>
              <a:t>18–36 mo</a:t>
            </a:r>
            <a:endParaRPr lang="en-US" sz="1050" dirty="0"/>
          </a:p>
        </p:txBody>
      </p:sp>
      <p:sp>
        <p:nvSpPr>
          <p:cNvPr id="32" name="Shape 30"/>
          <p:cNvSpPr/>
          <p:nvPr/>
        </p:nvSpPr>
        <p:spPr>
          <a:xfrm>
            <a:off x="548640" y="5020056"/>
            <a:ext cx="11064240" cy="713232"/>
          </a:xfrm>
          <a:prstGeom prst="rect">
            <a:avLst/>
          </a:prstGeom>
          <a:solidFill>
            <a:schemeClr val="bg2"/>
          </a:solidFill>
          <a:ln w="9525">
            <a:solidFill>
              <a:srgbClr val="D2CBD0"/>
            </a:solidFill>
            <a:prstDash val="solid"/>
          </a:ln>
        </p:spPr>
      </p:sp>
      <p:sp>
        <p:nvSpPr>
          <p:cNvPr id="33" name="Text 31"/>
          <p:cNvSpPr txBox="1"/>
          <p:nvPr/>
        </p:nvSpPr>
        <p:spPr>
          <a:xfrm>
            <a:off x="777240" y="5093208"/>
            <a:ext cx="640080" cy="594360"/>
          </a:xfrm>
          <a:prstGeom prst="rect">
            <a:avLst/>
          </a:prstGeom>
          <a:noFill/>
          <a:ln/>
        </p:spPr>
        <p:txBody>
          <a:bodyPr wrap="square" lIns="0" tIns="0" rIns="0" bIns="0" rtlCol="0" anchor="t"/>
          <a:lstStyle/>
          <a:p>
            <a:pPr indent="0" marL="0">
              <a:buNone/>
            </a:pPr>
            <a:r>
              <a:rPr lang="en-US" sz="3200" b="1" dirty="0">
                <a:solidFill>
                  <a:srgbClr val="D4402F"/>
                </a:solidFill>
              </a:rPr>
              <a:t>5</a:t>
            </a:r>
            <a:endParaRPr lang="en-US" sz="3200" dirty="0"/>
          </a:p>
        </p:txBody>
      </p:sp>
      <p:sp>
        <p:nvSpPr>
          <p:cNvPr id="34" name="Text 32"/>
          <p:cNvSpPr txBox="1"/>
          <p:nvPr/>
        </p:nvSpPr>
        <p:spPr>
          <a:xfrm>
            <a:off x="1463040" y="5111496"/>
            <a:ext cx="2926080" cy="320040"/>
          </a:xfrm>
          <a:prstGeom prst="rect">
            <a:avLst/>
          </a:prstGeom>
          <a:noFill/>
          <a:ln/>
        </p:spPr>
        <p:txBody>
          <a:bodyPr wrap="square" lIns="0" tIns="0" rIns="0" bIns="0" rtlCol="0" anchor="t"/>
          <a:lstStyle/>
          <a:p>
            <a:pPr indent="0" marL="0">
              <a:buNone/>
            </a:pPr>
            <a:r>
              <a:rPr lang="en-US" sz="1500" b="1" dirty="0">
                <a:solidFill>
                  <a:schemeClr val="tx1"/>
                </a:solidFill>
              </a:rPr>
              <a:t>Death and major tragedy</a:t>
            </a:r>
            <a:endParaRPr lang="en-US" sz="1500" dirty="0"/>
          </a:p>
        </p:txBody>
      </p:sp>
      <p:sp>
        <p:nvSpPr>
          <p:cNvPr id="35" name="Text 33"/>
          <p:cNvSpPr txBox="1"/>
          <p:nvPr/>
        </p:nvSpPr>
        <p:spPr>
          <a:xfrm>
            <a:off x="1463040" y="5404104"/>
            <a:ext cx="6035040" cy="320040"/>
          </a:xfrm>
          <a:prstGeom prst="rect">
            <a:avLst/>
          </a:prstGeom>
          <a:noFill/>
          <a:ln/>
        </p:spPr>
        <p:txBody>
          <a:bodyPr wrap="square" lIns="0" tIns="0" rIns="0" bIns="0" rtlCol="0" anchor="t"/>
          <a:lstStyle/>
          <a:p>
            <a:pPr indent="0" marL="0">
              <a:buNone/>
            </a:pPr>
            <a:r>
              <a:rPr lang="en-US" sz="1050" dirty="0">
                <a:solidFill>
                  <a:schemeClr val="tx2"/>
                </a:solidFill>
              </a:rPr>
              <a:t>Wrongful death, multiple victims, commercial trucking, product and premises catastrophes. The cases that define a firm.</a:t>
            </a:r>
            <a:endParaRPr lang="en-US" sz="1050" dirty="0"/>
          </a:p>
        </p:txBody>
      </p:sp>
      <p:sp>
        <p:nvSpPr>
          <p:cNvPr id="36" name="Text 34"/>
          <p:cNvSpPr txBox="1"/>
          <p:nvPr/>
        </p:nvSpPr>
        <p:spPr>
          <a:xfrm>
            <a:off x="7772400" y="5111496"/>
            <a:ext cx="1737360" cy="548640"/>
          </a:xfrm>
          <a:prstGeom prst="rect">
            <a:avLst/>
          </a:prstGeom>
          <a:noFill/>
          <a:ln/>
        </p:spPr>
        <p:txBody>
          <a:bodyPr wrap="square" lIns="0" tIns="0" rIns="0" bIns="0" rtlCol="0" anchor="ctr"/>
          <a:lstStyle/>
          <a:p>
            <a:pPr indent="0" marL="0">
              <a:buNone/>
            </a:pPr>
            <a:r>
              <a:rPr lang="en-US" sz="1200" dirty="0">
                <a:solidFill>
                  <a:schemeClr val="tx2"/>
                </a:solidFill>
              </a:rPr>
              <a:t>$500K – $10M+</a:t>
            </a:r>
            <a:endParaRPr lang="en-US" sz="1200" dirty="0"/>
          </a:p>
        </p:txBody>
      </p:sp>
      <p:sp>
        <p:nvSpPr>
          <p:cNvPr id="37" name="Text 35"/>
          <p:cNvSpPr txBox="1"/>
          <p:nvPr/>
        </p:nvSpPr>
        <p:spPr>
          <a:xfrm>
            <a:off x="9509760" y="5111496"/>
            <a:ext cx="1188720" cy="548640"/>
          </a:xfrm>
          <a:prstGeom prst="rect">
            <a:avLst/>
          </a:prstGeom>
          <a:noFill/>
          <a:ln/>
        </p:spPr>
        <p:txBody>
          <a:bodyPr wrap="square" lIns="0" tIns="0" rIns="0" bIns="0" rtlCol="0" anchor="ctr"/>
          <a:lstStyle/>
          <a:p>
            <a:pPr indent="0" marL="0">
              <a:buNone/>
            </a:pPr>
            <a:r>
              <a:rPr lang="en-US" sz="1500" b="1" dirty="0">
                <a:solidFill>
                  <a:schemeClr val="tx1"/>
                </a:solidFill>
              </a:rPr>
              <a:t>≈ $600K fee</a:t>
            </a:r>
            <a:endParaRPr lang="en-US" sz="1500" dirty="0"/>
          </a:p>
        </p:txBody>
      </p:sp>
      <p:sp>
        <p:nvSpPr>
          <p:cNvPr id="38" name="Text 36"/>
          <p:cNvSpPr txBox="1"/>
          <p:nvPr/>
        </p:nvSpPr>
        <p:spPr>
          <a:xfrm>
            <a:off x="10698480" y="5111496"/>
            <a:ext cx="822960" cy="548640"/>
          </a:xfrm>
          <a:prstGeom prst="rect">
            <a:avLst/>
          </a:prstGeom>
          <a:noFill/>
          <a:ln/>
        </p:spPr>
        <p:txBody>
          <a:bodyPr wrap="square" lIns="0" tIns="0" rIns="0" bIns="0" rtlCol="0" anchor="ctr"/>
          <a:lstStyle/>
          <a:p>
            <a:pPr algn="r" indent="0" marL="0">
              <a:buNone/>
            </a:pPr>
            <a:r>
              <a:rPr lang="en-US" sz="1050" dirty="0">
                <a:solidFill>
                  <a:schemeClr val="tx2"/>
                </a:solidFill>
              </a:rPr>
              <a:t>24–48 mo</a:t>
            </a:r>
            <a:endParaRPr lang="en-US" sz="1050" dirty="0"/>
          </a:p>
        </p:txBody>
      </p:sp>
      <p:sp>
        <p:nvSpPr>
          <p:cNvPr id="39" name="Text 37"/>
          <p:cNvSpPr txBox="1"/>
          <p:nvPr/>
        </p:nvSpPr>
        <p:spPr>
          <a:xfrm>
            <a:off x="548640" y="5852160"/>
            <a:ext cx="11064240" cy="365760"/>
          </a:xfrm>
          <a:prstGeom prst="rect">
            <a:avLst/>
          </a:prstGeom>
          <a:noFill/>
          <a:ln/>
        </p:spPr>
        <p:txBody>
          <a:bodyPr wrap="square" lIns="0" tIns="0" rIns="0" bIns="0" rtlCol="0" anchor="t"/>
          <a:lstStyle/>
          <a:p>
            <a:pPr indent="0" marL="0">
              <a:buNone/>
            </a:pPr>
            <a:r>
              <a:rPr lang="en-US" sz="950" dirty="0">
                <a:solidFill>
                  <a:schemeClr val="tx2"/>
                </a:solidFill>
              </a:rPr>
              <a:t>Planning fees assume a 33–40% contingency on published settlement benchmarks (CasePeer 2025; Brown &amp; Crouppen 4,500-case average $37K; wrongful-death medians ~$500K). Replaced with the firm's own closed-case file in week one.</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SAME 100 SIGNED CASES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 paid-search firm signs 65 of 100 cases in tiers 1–2. SCALE moves fourteen points into tiers 4–5</a:t>
            </a:r>
            <a:endParaRPr lang="en-US" sz="2800" dirty="0"/>
          </a:p>
        </p:txBody>
      </p:sp>
      <p:graphicFrame>
        <p:nvGraphicFramePr>
          <p:cNvPr id="4" name="Chart 0" descr=""/>
          <p:cNvGraphicFramePr/>
          <p:nvPr/>
        </p:nvGraphicFramePr>
        <p:xfrm>
          <a:off x="548640" y="1874520"/>
          <a:ext cx="676656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7589520" y="1874520"/>
            <a:ext cx="4023360" cy="4206240"/>
          </a:xfrm>
          <a:prstGeom prst="rect">
            <a:avLst/>
          </a:prstGeom>
          <a:solidFill>
            <a:srgbClr val="FFFFFF"/>
          </a:solidFill>
          <a:ln w="9525">
            <a:solidFill>
              <a:srgbClr val="D2CBD0"/>
            </a:solidFill>
            <a:prstDash val="solid"/>
          </a:ln>
        </p:spPr>
      </p:sp>
      <p:sp>
        <p:nvSpPr>
          <p:cNvPr id="6" name="Text 3"/>
          <p:cNvSpPr txBox="1"/>
          <p:nvPr/>
        </p:nvSpPr>
        <p:spPr>
          <a:xfrm>
            <a:off x="7818120" y="2057400"/>
            <a:ext cx="3566160" cy="365760"/>
          </a:xfrm>
          <a:prstGeom prst="rect">
            <a:avLst/>
          </a:prstGeom>
          <a:noFill/>
          <a:ln/>
        </p:spPr>
        <p:txBody>
          <a:bodyPr wrap="square" lIns="0" tIns="0" rIns="0" bIns="0" rtlCol="0" anchor="t"/>
          <a:lstStyle/>
          <a:p>
            <a:pPr indent="0" marL="0">
              <a:buNone/>
            </a:pPr>
            <a:r>
              <a:rPr lang="en-US" sz="1600" b="1" dirty="0">
                <a:solidFill>
                  <a:schemeClr val="tx1"/>
                </a:solidFill>
              </a:rPr>
              <a:t>Why the shift is the whole plan</a:t>
            </a:r>
            <a:endParaRPr lang="en-US" sz="1600" dirty="0"/>
          </a:p>
        </p:txBody>
      </p:sp>
      <p:sp>
        <p:nvSpPr>
          <p:cNvPr id="7" name="Text 4"/>
          <p:cNvSpPr txBox="1"/>
          <p:nvPr/>
        </p:nvSpPr>
        <p:spPr>
          <a:xfrm>
            <a:off x="7818120" y="2468880"/>
            <a:ext cx="3566160" cy="3474720"/>
          </a:xfrm>
          <a:prstGeom prst="rect">
            <a:avLst/>
          </a:prstGeom>
          <a:noFill/>
          <a:ln/>
        </p:spPr>
        <p:txBody>
          <a:bodyPr wrap="square" lIns="0" tIns="0" rIns="0" bIns="0" rtlCol="0" anchor="t"/>
          <a:lstStyle/>
          <a:p>
            <a:pPr indent="0" marL="0">
              <a:spcAft>
                <a:spcPts val="600"/>
              </a:spcAft>
              <a:buNone/>
            </a:pPr>
            <a:r>
              <a:rPr lang="en-US" sz="1200" dirty="0">
                <a:solidFill>
                  <a:schemeClr val="tx2"/>
                </a:solidFill>
              </a:rPr>
              <a:t>The program does not promise more cases. It promises different ones — on the same signed volume.</a:t>
            </a:r>
            <a:endParaRPr lang="en-US" sz="1200" dirty="0"/>
          </a:p>
          <a:p>
            <a:pPr indent="0" marL="0">
              <a:spcAft>
                <a:spcPts val="600"/>
              </a:spcAft>
              <a:buNone/>
            </a:pPr>
            <a:r>
              <a:rPr lang="en-US" sz="1200" dirty="0">
                <a:solidFill>
                  <a:schemeClr val="tx2"/>
                </a:solidFill>
              </a:rPr>
              <a:t> </a:t>
            </a:r>
            <a:endParaRPr lang="en-US" sz="1200" dirty="0"/>
          </a:p>
          <a:p>
            <a:pPr marL="342900" indent="-342900">
              <a:spcAft>
                <a:spcPts val="600"/>
              </a:spcAft>
              <a:buSzPct val="100000"/>
              <a:buChar char="•"/>
            </a:pPr>
            <a:r>
              <a:rPr lang="en-US" sz="1200" dirty="0">
                <a:solidFill>
                  <a:schemeClr val="tx2"/>
                </a:solidFill>
              </a:rPr>
              <a:t>Tiers 1–2 fall from 65% to 43% as search is rebuilt around tier-3-and-up intent and shared leads are turned off.</a:t>
            </a:r>
            <a:endParaRPr lang="en-US" sz="1200" dirty="0"/>
          </a:p>
          <a:p>
            <a:pPr marL="342900" indent="-342900">
              <a:spcAft>
                <a:spcPts val="600"/>
              </a:spcAft>
              <a:buSzPct val="100000"/>
              <a:buChar char="•"/>
            </a:pPr>
            <a:r>
              <a:rPr lang="en-US" sz="1200" dirty="0">
                <a:solidFill>
                  <a:schemeClr val="tx2"/>
                </a:solidFill>
              </a:rPr>
              <a:t>Tier 3 rises as intake stops leaking the cases the firm already pays for.</a:t>
            </a:r>
            <a:endParaRPr lang="en-US" sz="1200" dirty="0"/>
          </a:p>
          <a:p>
            <a:pPr marL="342900" indent="-342900">
              <a:spcAft>
                <a:spcPts val="600"/>
              </a:spcAft>
              <a:buSzPct val="100000"/>
              <a:buChar char="•"/>
            </a:pPr>
            <a:r>
              <a:rPr lang="en-US" sz="1200" dirty="0">
                <a:solidFill>
                  <a:schemeClr val="tx2"/>
                </a:solidFill>
              </a:rPr>
              <a:t>Tiers 4–5 rise from 10% to 24% as memory media and earned content make the firm the name the family already knows.</a:t>
            </a:r>
            <a:endParaRPr lang="en-US" sz="1200" dirty="0"/>
          </a:p>
          <a:p>
            <a:pPr marL="342900" indent="-342900">
              <a:spcAft>
                <a:spcPts val="600"/>
              </a:spcAft>
              <a:buSzPct val="100000"/>
              <a:buChar char="•"/>
            </a:pPr>
            <a:r>
              <a:rPr lang="en-US" sz="1200" dirty="0">
                <a:solidFill>
                  <a:schemeClr val="tx2"/>
                </a:solidFill>
              </a:rPr>
              <a:t>Planned shift: −10 / −12 / +8 / +10 / +4 points over 12–24 months. A planning illustration, not a projection.</a:t>
            </a:r>
            <a:endParaRPr lang="en-US" sz="1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SCALED MODEL</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Same volume, moved mix: modeled fees more than double. Tier 4–5 fees realize in 18–48 months, so intake goes first</a:t>
            </a:r>
            <a:endParaRPr lang="en-US" sz="2800" dirty="0"/>
          </a:p>
        </p:txBody>
      </p:sp>
      <p:graphicFrame>
        <p:nvGraphicFramePr>
          <p:cNvPr id="4" name="Chart 0" descr=""/>
          <p:cNvGraphicFramePr/>
          <p:nvPr/>
        </p:nvGraphicFramePr>
        <p:xfrm>
          <a:off x="548640" y="1874520"/>
          <a:ext cx="676656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7589520" y="1874520"/>
            <a:ext cx="1920240" cy="1600200"/>
          </a:xfrm>
          <a:prstGeom prst="rect">
            <a:avLst/>
          </a:prstGeom>
          <a:solidFill>
            <a:schemeClr val="bg2"/>
          </a:solidFill>
          <a:ln w="9525">
            <a:solidFill>
              <a:srgbClr val="D2CBD0"/>
            </a:solidFill>
            <a:prstDash val="solid"/>
          </a:ln>
        </p:spPr>
      </p:sp>
      <p:sp>
        <p:nvSpPr>
          <p:cNvPr id="6" name="Text 3"/>
          <p:cNvSpPr txBox="1"/>
          <p:nvPr/>
        </p:nvSpPr>
        <p:spPr>
          <a:xfrm>
            <a:off x="7772400" y="2039112"/>
            <a:ext cx="1554480" cy="640080"/>
          </a:xfrm>
          <a:prstGeom prst="rect">
            <a:avLst/>
          </a:prstGeom>
          <a:noFill/>
          <a:ln/>
        </p:spPr>
        <p:txBody>
          <a:bodyPr wrap="square" lIns="0" tIns="0" rIns="0" bIns="0" rtlCol="0" anchor="t"/>
          <a:lstStyle/>
          <a:p>
            <a:pPr indent="0" marL="0">
              <a:buNone/>
            </a:pPr>
            <a:r>
              <a:rPr lang="en-US" sz="2800" b="1" dirty="0">
                <a:solidFill>
                  <a:srgbClr val="8E838C"/>
                </a:solidFill>
              </a:rPr>
              <a:t>$8.3M</a:t>
            </a:r>
            <a:endParaRPr lang="en-US" sz="2800" dirty="0"/>
          </a:p>
        </p:txBody>
      </p:sp>
      <p:sp>
        <p:nvSpPr>
          <p:cNvPr id="7" name="Text 4"/>
          <p:cNvSpPr txBox="1"/>
          <p:nvPr/>
        </p:nvSpPr>
        <p:spPr>
          <a:xfrm>
            <a:off x="7772400" y="2697480"/>
            <a:ext cx="1554480" cy="731520"/>
          </a:xfrm>
          <a:prstGeom prst="rect">
            <a:avLst/>
          </a:prstGeom>
          <a:noFill/>
          <a:ln/>
        </p:spPr>
        <p:txBody>
          <a:bodyPr wrap="square" lIns="0" tIns="0" rIns="0" bIns="0" rtlCol="0" anchor="t"/>
          <a:lstStyle/>
          <a:p>
            <a:pPr indent="0" marL="0">
              <a:buNone/>
            </a:pPr>
            <a:r>
              <a:rPr lang="en-US" sz="1050" dirty="0">
                <a:solidFill>
                  <a:schemeClr val="tx2"/>
                </a:solidFill>
              </a:rPr>
              <a:t>modeled fees a year today · $46,350 expected fee per signed case</a:t>
            </a:r>
            <a:endParaRPr lang="en-US" sz="1050" dirty="0"/>
          </a:p>
        </p:txBody>
      </p:sp>
      <p:sp>
        <p:nvSpPr>
          <p:cNvPr id="8" name="Shape 5"/>
          <p:cNvSpPr/>
          <p:nvPr/>
        </p:nvSpPr>
        <p:spPr>
          <a:xfrm>
            <a:off x="9692640" y="1874520"/>
            <a:ext cx="1920240" cy="1600200"/>
          </a:xfrm>
          <a:prstGeom prst="rect">
            <a:avLst/>
          </a:prstGeom>
          <a:solidFill>
            <a:schemeClr val="bg2"/>
          </a:solidFill>
          <a:ln w="9525">
            <a:solidFill>
              <a:srgbClr val="D2CBD0"/>
            </a:solidFill>
            <a:prstDash val="solid"/>
          </a:ln>
        </p:spPr>
      </p:sp>
      <p:sp>
        <p:nvSpPr>
          <p:cNvPr id="9" name="Text 6"/>
          <p:cNvSpPr txBox="1"/>
          <p:nvPr/>
        </p:nvSpPr>
        <p:spPr>
          <a:xfrm>
            <a:off x="9875520" y="2039112"/>
            <a:ext cx="1554480" cy="640080"/>
          </a:xfrm>
          <a:prstGeom prst="rect">
            <a:avLst/>
          </a:prstGeom>
          <a:noFill/>
          <a:ln/>
        </p:spPr>
        <p:txBody>
          <a:bodyPr wrap="square" lIns="0" tIns="0" rIns="0" bIns="0" rtlCol="0" anchor="t"/>
          <a:lstStyle/>
          <a:p>
            <a:pPr indent="0" marL="0">
              <a:buNone/>
            </a:pPr>
            <a:r>
              <a:rPr lang="en-US" sz="2800" b="1" dirty="0">
                <a:solidFill>
                  <a:srgbClr val="3C8F5F"/>
                </a:solidFill>
              </a:rPr>
              <a:t>$17.5M</a:t>
            </a:r>
            <a:endParaRPr lang="en-US" sz="2800" dirty="0"/>
          </a:p>
        </p:txBody>
      </p:sp>
      <p:sp>
        <p:nvSpPr>
          <p:cNvPr id="10" name="Text 7"/>
          <p:cNvSpPr txBox="1"/>
          <p:nvPr/>
        </p:nvSpPr>
        <p:spPr>
          <a:xfrm>
            <a:off x="9875520" y="2697480"/>
            <a:ext cx="1554480" cy="731520"/>
          </a:xfrm>
          <a:prstGeom prst="rect">
            <a:avLst/>
          </a:prstGeom>
          <a:noFill/>
          <a:ln/>
        </p:spPr>
        <p:txBody>
          <a:bodyPr wrap="square" lIns="0" tIns="0" rIns="0" bIns="0" rtlCol="0" anchor="t"/>
          <a:lstStyle/>
          <a:p>
            <a:pPr indent="0" marL="0">
              <a:buNone/>
            </a:pPr>
            <a:r>
              <a:rPr lang="en-US" sz="1050" dirty="0">
                <a:solidFill>
                  <a:schemeClr val="tx2"/>
                </a:solidFill>
              </a:rPr>
              <a:t>with the shift · $97,320 per signed case · +110%</a:t>
            </a:r>
            <a:endParaRPr lang="en-US" sz="1050" dirty="0"/>
          </a:p>
        </p:txBody>
      </p:sp>
      <p:sp>
        <p:nvSpPr>
          <p:cNvPr id="11" name="Shape 8"/>
          <p:cNvSpPr/>
          <p:nvPr/>
        </p:nvSpPr>
        <p:spPr>
          <a:xfrm>
            <a:off x="7589520" y="3657600"/>
            <a:ext cx="4023360" cy="2423160"/>
          </a:xfrm>
          <a:prstGeom prst="rect">
            <a:avLst/>
          </a:prstGeom>
          <a:solidFill>
            <a:srgbClr val="FFFFFF"/>
          </a:solidFill>
          <a:ln w="9525">
            <a:solidFill>
              <a:srgbClr val="D2CBD0"/>
            </a:solidFill>
            <a:prstDash val="solid"/>
          </a:ln>
        </p:spPr>
      </p:sp>
      <p:sp>
        <p:nvSpPr>
          <p:cNvPr id="12" name="Text 9"/>
          <p:cNvSpPr txBox="1"/>
          <p:nvPr/>
        </p:nvSpPr>
        <p:spPr>
          <a:xfrm>
            <a:off x="7818120" y="3840480"/>
            <a:ext cx="3566160" cy="365760"/>
          </a:xfrm>
          <a:prstGeom prst="rect">
            <a:avLst/>
          </a:prstGeom>
          <a:noFill/>
          <a:ln/>
        </p:spPr>
        <p:txBody>
          <a:bodyPr wrap="square" lIns="0" tIns="0" rIns="0" bIns="0" rtlCol="0" anchor="t"/>
          <a:lstStyle/>
          <a:p>
            <a:pPr indent="0" marL="0">
              <a:buNone/>
            </a:pPr>
            <a:r>
              <a:rPr lang="en-US" sz="1600" b="1" dirty="0">
                <a:solidFill>
                  <a:schemeClr val="tx1"/>
                </a:solidFill>
              </a:rPr>
              <a:t>How to read it</a:t>
            </a:r>
            <a:endParaRPr lang="en-US" sz="1600" dirty="0"/>
          </a:p>
        </p:txBody>
      </p:sp>
      <p:sp>
        <p:nvSpPr>
          <p:cNvPr id="13" name="Text 10"/>
          <p:cNvSpPr txBox="1"/>
          <p:nvPr/>
        </p:nvSpPr>
        <p:spPr>
          <a:xfrm>
            <a:off x="7818120" y="4206240"/>
            <a:ext cx="3566160" cy="18288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chemeClr val="tx2"/>
                </a:solidFill>
              </a:rPr>
              <a:t>Expected fee per signed case = Σ (mix × planning fee). Annual = × cases per month × 12.</a:t>
            </a:r>
            <a:endParaRPr lang="en-US" sz="1150" dirty="0"/>
          </a:p>
          <a:p>
            <a:pPr marL="342900" indent="-342900">
              <a:spcAft>
                <a:spcPts val="500"/>
              </a:spcAft>
              <a:buSzPct val="100000"/>
              <a:buChar char="•"/>
            </a:pPr>
            <a:r>
              <a:rPr lang="en-US" sz="1150" dirty="0">
                <a:solidFill>
                  <a:schemeClr val="tx2"/>
                </a:solidFill>
              </a:rPr>
              <a:t>In the diagnostic the attorney moves cases per month, the shift applied, and the tier-4 and tier-5 fees live; the firm card and HubSpot record carry the result.</a:t>
            </a:r>
            <a:endParaRPr lang="en-US" sz="1150" dirty="0"/>
          </a:p>
          <a:p>
            <a:pPr marL="342900" indent="-342900">
              <a:spcAft>
                <a:spcPts val="500"/>
              </a:spcAft>
              <a:buSzPct val="100000"/>
              <a:buChar char="•"/>
            </a:pPr>
            <a:r>
              <a:rPr lang="en-US" sz="1150" dirty="0">
                <a:solidFill>
                  <a:schemeClr val="tx2"/>
                </a:solidFill>
              </a:rPr>
              <a:t>Cash timing: tier 3 pays in 9–18 months; 4s and 5s in 18–48. Intake fixes pay in month one, which is why the plan is sequenced that way.</a:t>
            </a:r>
            <a:endParaRPr lang="en-US" sz="11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WHAT A LEAD IS WORTH</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Price the lead against the fee it produces, not against the click</a:t>
            </a:r>
            <a:endParaRPr lang="en-US" sz="28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64240" cy="914400"/>
        </p:xfrm>
        <a:graphic>
          <a:graphicData uri="http://schemas.openxmlformats.org/drawingml/2006/table">
            <a:tbl>
              <a:tblPr/>
              <a:tblGrid>
                <a:gridCol w="2194560"/>
                <a:gridCol w="1463040"/>
                <a:gridCol w="1280160"/>
                <a:gridCol w="2011680"/>
                <a:gridCol w="1737360"/>
                <a:gridCol w="1737360"/>
                <a:gridCol w="640080"/>
              </a:tblGrid>
              <a:tr h="384048">
                <a:tc>
                  <a:txBody>
                    <a:bodyPr/>
                    <a:lstStyle/>
                    <a:p>
                      <a:pPr algn="l" indent="0" marL="0">
                        <a:buNone/>
                      </a:pPr>
                      <a:r>
                        <a:rPr lang="en-US" sz="1000" b="1" dirty="0">
                          <a:solidFill>
                            <a:srgbClr val="F0EFEB"/>
                          </a:solidFill>
                          <a:latin typeface="Futura" pitchFamily="34" charset="0"/>
                          <a:ea typeface="Futura" pitchFamily="34" charset="-122"/>
                          <a:cs typeface="Futura" pitchFamily="34" charset="-120"/>
                        </a:rPr>
                        <a:t>Channel</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Cost / lead</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Sign rate</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Cost / signed case</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Lead value · today</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Lead value · shifted</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algn="ctr" indent="0" marL="0">
                        <a:buNone/>
                      </a:pPr>
                      <a:r>
                        <a:rPr lang="en-US" sz="1000" b="1" dirty="0">
                          <a:solidFill>
                            <a:srgbClr val="F0EFEB"/>
                          </a:solidFill>
                          <a:latin typeface="Futura" pitchFamily="34" charset="0"/>
                          <a:ea typeface="Futura" pitchFamily="34" charset="-122"/>
                          <a:cs typeface="Futura" pitchFamily="34" charset="-120"/>
                        </a:rPr>
                        <a:t>Letter</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Referrals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$0 – $100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15 – 22%</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under $670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$8,575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$18,004</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b="1" dirty="0">
                          <a:solidFill>
                            <a:srgbClr val="4B51A3"/>
                          </a:solidFill>
                          <a:latin typeface="Futura" pitchFamily="34" charset="0"/>
                          <a:ea typeface="Futura" pitchFamily="34" charset="-122"/>
                          <a:cs typeface="Futura" pitchFamily="34" charset="-120"/>
                        </a:rPr>
                        <a:t>E</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SEO / organic</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$183</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15 – 20%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$915 – $1,220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$8,111</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$17,031</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b="1" dirty="0">
                          <a:solidFill>
                            <a:srgbClr val="D4402F"/>
                          </a:solidFill>
                          <a:latin typeface="Futura" pitchFamily="34" charset="0"/>
                          <a:ea typeface="Futura" pitchFamily="34" charset="-122"/>
                          <a:cs typeface="Futura" pitchFamily="34" charset="-120"/>
                        </a:rPr>
                        <a:t>C</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Connected TV / CTV</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$300 – $600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10 – 15%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$2,000 – $6,000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$5,794</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$12,165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b="1" dirty="0">
                          <a:solidFill>
                            <a:srgbClr val="C62F7C"/>
                          </a:solidFill>
                          <a:latin typeface="Futura" pitchFamily="34" charset="0"/>
                          <a:ea typeface="Futura" pitchFamily="34" charset="-122"/>
                          <a:cs typeface="Futura" pitchFamily="34" charset="-120"/>
                        </a:rPr>
                        <a:t>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Local Service Ads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$378</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8 – 12%</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$3,150 – $4,725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$4,635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$9,732</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b="1" dirty="0">
                          <a:solidFill>
                            <a:srgbClr val="C62F7C"/>
                          </a:solidFill>
                          <a:latin typeface="Futura" pitchFamily="34" charset="0"/>
                          <a:ea typeface="Futura" pitchFamily="34" charset="-122"/>
                          <a:cs typeface="Futura" pitchFamily="34" charset="-120"/>
                        </a:rPr>
                        <a:t>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Google search ads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$442</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5 – 15%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$2,947 – $8,840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$4,635</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$9,732</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algn="ctr" indent="0" marL="0">
                        <a:buNone/>
                      </a:pPr>
                      <a:r>
                        <a:rPr lang="en-US" sz="1250" b="1" dirty="0">
                          <a:solidFill>
                            <a:srgbClr val="C62F7C"/>
                          </a:solidFill>
                          <a:latin typeface="Futura" pitchFamily="34" charset="0"/>
                          <a:ea typeface="Futura" pitchFamily="34" charset="-122"/>
                          <a:cs typeface="Futura" pitchFamily="34" charset="-120"/>
                        </a:rPr>
                        <a:t>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384048">
                <a:tc>
                  <a:txBody>
                    <a:bodyPr/>
                    <a:lstStyle/>
                    <a:p>
                      <a:pPr algn="l" indent="0" marL="0">
                        <a:buNone/>
                      </a:pPr>
                      <a:r>
                        <a:rPr lang="en-US" sz="1250" dirty="0">
                          <a:solidFill>
                            <a:srgbClr val="141414"/>
                          </a:solidFill>
                          <a:latin typeface="Futura" pitchFamily="34" charset="0"/>
                          <a:ea typeface="Futura" pitchFamily="34" charset="-122"/>
                          <a:cs typeface="Futura" pitchFamily="34" charset="-120"/>
                        </a:rPr>
                        <a:t>Shared lead vendors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$150 – $400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4 – 8%</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$1,875 – $10,000</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$2,781</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141414"/>
                          </a:solidFill>
                          <a:latin typeface="Futura" pitchFamily="34" charset="0"/>
                          <a:ea typeface="Futura" pitchFamily="34" charset="-122"/>
                          <a:cs typeface="Futura" pitchFamily="34" charset="-120"/>
                        </a:rPr>
                        <a:t>$5,839</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algn="ctr" indent="0" marL="0">
                        <a:buNone/>
                      </a:pPr>
                      <a:r>
                        <a:rPr lang="en-US" sz="1250" b="1" dirty="0">
                          <a:solidFill>
                            <a:srgbClr val="C62F7C"/>
                          </a:solidFill>
                          <a:latin typeface="Futura" pitchFamily="34" charset="0"/>
                          <a:ea typeface="Futura" pitchFamily="34" charset="-122"/>
                          <a:cs typeface="Futura" pitchFamily="34" charset="-120"/>
                        </a:rPr>
                        <a:t>S</a:t>
                      </a:r>
                      <a:endParaRPr lang="en-US" sz="12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bl>
          </a:graphicData>
        </a:graphic>
      </p:graphicFrame>
      <p:sp>
        <p:nvSpPr>
          <p:cNvPr id="5" name="Shape 2"/>
          <p:cNvSpPr/>
          <p:nvPr/>
        </p:nvSpPr>
        <p:spPr>
          <a:xfrm>
            <a:off x="548640" y="4892040"/>
            <a:ext cx="11064240" cy="1188720"/>
          </a:xfrm>
          <a:prstGeom prst="rect">
            <a:avLst/>
          </a:prstGeom>
          <a:solidFill>
            <a:srgbClr val="FFFFFF"/>
          </a:solidFill>
          <a:ln w="9525">
            <a:solidFill>
              <a:srgbClr val="D2CBD0"/>
            </a:solidFill>
            <a:prstDash val="solid"/>
          </a:ln>
        </p:spPr>
      </p:sp>
      <p:sp>
        <p:nvSpPr>
          <p:cNvPr id="6" name="Text 3"/>
          <p:cNvSpPr txBox="1"/>
          <p:nvPr/>
        </p:nvSpPr>
        <p:spPr>
          <a:xfrm>
            <a:off x="822960" y="5029200"/>
            <a:ext cx="10515600" cy="960120"/>
          </a:xfrm>
          <a:prstGeom prst="rect">
            <a:avLst/>
          </a:prstGeom>
          <a:noFill/>
          <a:ln/>
        </p:spPr>
        <p:txBody>
          <a:bodyPr wrap="square" lIns="0" tIns="0" rIns="0" bIns="0" rtlCol="0" anchor="t"/>
          <a:lstStyle/>
          <a:p>
            <a:pPr indent="0" marL="0">
              <a:buNone/>
            </a:pPr>
            <a:r>
              <a:rPr lang="en-US" sz="1200" dirty="0">
                <a:solidFill>
                  <a:schemeClr val="tx2"/>
                </a:solidFill>
              </a:rPr>
              <a:t>Lead value = average sign rate × expected fee per signed case ($46,350 today; $97,320 shifted, default growing-firm mix). Every channel is profitable on paper — which is exactly why cost per lead is the wrong scoreboard. The question is which channels produce the 4s and 5s, and that is what tier attribution exists to answer. Benchmarks: First Page Sage 2026; LexGro 2026.</a:t>
            </a:r>
            <a:endParaRPr lang="en-US" sz="1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METHOD</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 click funnel catches the 2s. A journey earns the 5s</a:t>
            </a:r>
            <a:endParaRPr lang="en-US" sz="2800" dirty="0"/>
          </a:p>
        </p:txBody>
      </p:sp>
      <p:sp>
        <p:nvSpPr>
          <p:cNvPr id="4" name="Shape 2"/>
          <p:cNvSpPr/>
          <p:nvPr/>
        </p:nvSpPr>
        <p:spPr>
          <a:xfrm>
            <a:off x="548640" y="1874520"/>
            <a:ext cx="5394960" cy="4206240"/>
          </a:xfrm>
          <a:prstGeom prst="rect">
            <a:avLst/>
          </a:prstGeom>
          <a:solidFill>
            <a:srgbClr val="FFFFFF"/>
          </a:solidFill>
          <a:ln w="9525">
            <a:solidFill>
              <a:srgbClr val="D2CBD0"/>
            </a:solidFill>
            <a:prstDash val="solid"/>
          </a:ln>
        </p:spPr>
      </p:sp>
      <p:sp>
        <p:nvSpPr>
          <p:cNvPr id="5" name="Text 3"/>
          <p:cNvSpPr txBox="1"/>
          <p:nvPr/>
        </p:nvSpPr>
        <p:spPr>
          <a:xfrm>
            <a:off x="822960" y="2057400"/>
            <a:ext cx="4846320" cy="274320"/>
          </a:xfrm>
          <a:prstGeom prst="rect">
            <a:avLst/>
          </a:prstGeom>
          <a:noFill/>
          <a:ln/>
        </p:spPr>
        <p:txBody>
          <a:bodyPr wrap="square" lIns="0" tIns="0" rIns="0" bIns="0" rtlCol="0" anchor="t"/>
          <a:lstStyle/>
          <a:p>
            <a:pPr indent="0" marL="0">
              <a:buNone/>
            </a:pPr>
            <a:r>
              <a:rPr lang="en-US" sz="1000" spc="300" kern="0" dirty="0">
                <a:solidFill>
                  <a:schemeClr val="tx2"/>
                </a:solidFill>
              </a:rPr>
              <a:t>WHAT YOU HAVE PROBABLY BEEN SOLD</a:t>
            </a:r>
            <a:endParaRPr lang="en-US" sz="1000" dirty="0"/>
          </a:p>
        </p:txBody>
      </p:sp>
      <p:sp>
        <p:nvSpPr>
          <p:cNvPr id="6" name="Text 4"/>
          <p:cNvSpPr txBox="1"/>
          <p:nvPr/>
        </p:nvSpPr>
        <p:spPr>
          <a:xfrm>
            <a:off x="822960" y="2331720"/>
            <a:ext cx="4846320" cy="457200"/>
          </a:xfrm>
          <a:prstGeom prst="rect">
            <a:avLst/>
          </a:prstGeom>
          <a:noFill/>
          <a:ln/>
        </p:spPr>
        <p:txBody>
          <a:bodyPr wrap="square" lIns="0" tIns="0" rIns="0" bIns="0" rtlCol="0" anchor="t"/>
          <a:lstStyle/>
          <a:p>
            <a:pPr indent="0" marL="0">
              <a:buNone/>
            </a:pPr>
            <a:r>
              <a:rPr lang="en-US" sz="2400" b="1" dirty="0">
                <a:solidFill>
                  <a:schemeClr val="tx2"/>
                </a:solidFill>
              </a:rPr>
              <a:t>Click funnel</a:t>
            </a:r>
            <a:endParaRPr lang="en-US" sz="2400" dirty="0"/>
          </a:p>
        </p:txBody>
      </p:sp>
      <p:sp>
        <p:nvSpPr>
          <p:cNvPr id="7" name="Text 5"/>
          <p:cNvSpPr txBox="1"/>
          <p:nvPr/>
        </p:nvSpPr>
        <p:spPr>
          <a:xfrm>
            <a:off x="822960" y="2880360"/>
            <a:ext cx="4846320" cy="310896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chemeClr val="tx2"/>
                </a:solidFill>
              </a:rPr>
              <a:t>One channel, one page, one ask — "Were you injured? Free consultation" — usually too early and addressed to the wrong person</a:t>
            </a:r>
            <a:endParaRPr lang="en-US" sz="1250" dirty="0"/>
          </a:p>
          <a:p>
            <a:pPr marL="342900" indent="-342900">
              <a:spcAft>
                <a:spcPts val="800"/>
              </a:spcAft>
              <a:buSzPct val="100000"/>
              <a:buChar char="•"/>
            </a:pPr>
            <a:r>
              <a:rPr lang="en-US" sz="1250" dirty="0">
                <a:solidFill>
                  <a:schemeClr val="tx2"/>
                </a:solidFill>
              </a:rPr>
              <a:t>Optimized for form fills, so the platform learns to find people who fill out forms: tier 1s and 2s</a:t>
            </a:r>
            <a:endParaRPr lang="en-US" sz="1250" dirty="0"/>
          </a:p>
          <a:p>
            <a:pPr marL="342900" indent="-342900">
              <a:spcAft>
                <a:spcPts val="800"/>
              </a:spcAft>
              <a:buSzPct val="100000"/>
              <a:buChar char="•"/>
            </a:pPr>
            <a:r>
              <a:rPr lang="en-US" sz="1250" dirty="0">
                <a:solidFill>
                  <a:schemeClr val="tx2"/>
                </a:solidFill>
              </a:rPr>
              <a:t>Last-click reporting: the search ad that got the final click takes all the credit; the brand work that made them click gets none</a:t>
            </a:r>
            <a:endParaRPr lang="en-US" sz="1250" dirty="0"/>
          </a:p>
          <a:p>
            <a:pPr marL="342900" indent="-342900">
              <a:spcAft>
                <a:spcPts val="800"/>
              </a:spcAft>
              <a:buSzPct val="100000"/>
              <a:buChar char="•"/>
            </a:pPr>
            <a:r>
              <a:rPr lang="en-US" sz="1250" dirty="0">
                <a:solidFill>
                  <a:schemeClr val="tx2"/>
                </a:solidFill>
              </a:rPr>
              <a:t>Cost per signed case climbs every quarter because every firm in the metro is bidding on the same clicks</a:t>
            </a:r>
            <a:endParaRPr lang="en-US" sz="1250" dirty="0"/>
          </a:p>
        </p:txBody>
      </p:sp>
      <p:sp>
        <p:nvSpPr>
          <p:cNvPr id="8" name="Shape 6"/>
          <p:cNvSpPr/>
          <p:nvPr/>
        </p:nvSpPr>
        <p:spPr>
          <a:xfrm>
            <a:off x="6217920" y="1874520"/>
            <a:ext cx="5394960" cy="4206240"/>
          </a:xfrm>
          <a:prstGeom prst="rect">
            <a:avLst/>
          </a:prstGeom>
          <a:solidFill>
            <a:srgbClr val="FFFFFF"/>
          </a:solidFill>
          <a:ln w="9525">
            <a:solidFill>
              <a:srgbClr val="D2CBD0"/>
            </a:solidFill>
            <a:prstDash val="solid"/>
          </a:ln>
        </p:spPr>
      </p:sp>
      <p:sp>
        <p:nvSpPr>
          <p:cNvPr id="9" name="Text 7"/>
          <p:cNvSpPr txBox="1"/>
          <p:nvPr/>
        </p:nvSpPr>
        <p:spPr>
          <a:xfrm>
            <a:off x="6492240" y="2057400"/>
            <a:ext cx="4846320" cy="274320"/>
          </a:xfrm>
          <a:prstGeom prst="rect">
            <a:avLst/>
          </a:prstGeom>
          <a:noFill/>
          <a:ln/>
        </p:spPr>
        <p:txBody>
          <a:bodyPr wrap="square" lIns="0" tIns="0" rIns="0" bIns="0" rtlCol="0" anchor="t"/>
          <a:lstStyle/>
          <a:p>
            <a:pPr indent="0" marL="0">
              <a:buNone/>
            </a:pPr>
            <a:r>
              <a:rPr lang="en-US" sz="1000" spc="300" kern="0" dirty="0">
                <a:solidFill>
                  <a:schemeClr val="accent1"/>
                </a:solidFill>
              </a:rPr>
              <a:t>WHAT PIDOXA BUILDS</a:t>
            </a:r>
            <a:endParaRPr lang="en-US" sz="1000" dirty="0"/>
          </a:p>
        </p:txBody>
      </p:sp>
      <p:sp>
        <p:nvSpPr>
          <p:cNvPr id="10" name="Text 8"/>
          <p:cNvSpPr txBox="1"/>
          <p:nvPr/>
        </p:nvSpPr>
        <p:spPr>
          <a:xfrm>
            <a:off x="6492240" y="2331720"/>
            <a:ext cx="4846320" cy="457200"/>
          </a:xfrm>
          <a:prstGeom prst="rect">
            <a:avLst/>
          </a:prstGeom>
          <a:noFill/>
          <a:ln/>
        </p:spPr>
        <p:txBody>
          <a:bodyPr wrap="square" lIns="0" tIns="0" rIns="0" bIns="0" rtlCol="0" anchor="t"/>
          <a:lstStyle/>
          <a:p>
            <a:pPr indent="0" marL="0">
              <a:buNone/>
            </a:pPr>
            <a:r>
              <a:rPr lang="en-US" sz="2400" b="1" dirty="0">
                <a:solidFill>
                  <a:schemeClr val="tx1"/>
                </a:solidFill>
              </a:rPr>
              <a:t>Client journey</a:t>
            </a:r>
            <a:endParaRPr lang="en-US" sz="2400" dirty="0"/>
          </a:p>
        </p:txBody>
      </p:sp>
      <p:sp>
        <p:nvSpPr>
          <p:cNvPr id="11" name="Text 9"/>
          <p:cNvSpPr txBox="1"/>
          <p:nvPr/>
        </p:nvSpPr>
        <p:spPr>
          <a:xfrm>
            <a:off x="6492240" y="2880360"/>
            <a:ext cx="4846320" cy="310896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chemeClr val="tx1"/>
                </a:solidFill>
              </a:rPr>
              <a:t>The whole path, mapped: the memory built before the crash, the 72 hours after it, the family member doing the searching, the first call, the signature</a:t>
            </a:r>
            <a:endParaRPr lang="en-US" sz="1250" dirty="0"/>
          </a:p>
          <a:p>
            <a:pPr marL="342900" indent="-342900">
              <a:spcAft>
                <a:spcPts val="800"/>
              </a:spcAft>
              <a:buSzPct val="100000"/>
              <a:buChar char="•"/>
            </a:pPr>
            <a:r>
              <a:rPr lang="en-US" sz="1250" dirty="0">
                <a:solidFill>
                  <a:schemeClr val="tx1"/>
                </a:solidFill>
              </a:rPr>
              <a:t>Media sized to the stage — connected TV and programmatic build the memory, search and LSAs harvest the moment, QuiqList recovers what leaks</a:t>
            </a:r>
            <a:endParaRPr lang="en-US" sz="1250" dirty="0"/>
          </a:p>
          <a:p>
            <a:pPr marL="342900" indent="-342900">
              <a:spcAft>
                <a:spcPts val="800"/>
              </a:spcAft>
              <a:buSzPct val="100000"/>
              <a:buChar char="•"/>
            </a:pPr>
            <a:r>
              <a:rPr lang="en-US" sz="1250" dirty="0">
                <a:solidFill>
                  <a:schemeClr val="tx1"/>
                </a:solidFill>
              </a:rPr>
              <a:t>Tier triage at the first call and role-weighted attribution by tier, so the firm funds what produces 4s and 5s</a:t>
            </a:r>
            <a:endParaRPr lang="en-US" sz="1250" dirty="0"/>
          </a:p>
          <a:p>
            <a:pPr marL="342900" indent="-342900">
              <a:spcAft>
                <a:spcPts val="800"/>
              </a:spcAft>
              <a:buSzPct val="100000"/>
              <a:buChar char="•"/>
            </a:pPr>
            <a:r>
              <a:rPr lang="en-US" sz="1250" dirty="0">
                <a:solidFill>
                  <a:schemeClr val="tx1"/>
                </a:solidFill>
              </a:rPr>
              <a:t>Intake, follow-up, e-sign and the referral loop inside the plan, not someone else's problem</a:t>
            </a:r>
            <a:endParaRPr lang="en-US" sz="12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SYMPTOMS AND CAUSES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What a brand and earned-content gap looks like from inside the firm</a:t>
            </a:r>
            <a:endParaRPr lang="en-US" sz="28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64240" cy="914400"/>
        </p:xfrm>
        <a:graphic>
          <a:graphicData uri="http://schemas.openxmlformats.org/drawingml/2006/table">
            <a:tbl>
              <a:tblPr/>
              <a:tblGrid>
                <a:gridCol w="3657600"/>
                <a:gridCol w="5760720"/>
                <a:gridCol w="1645920"/>
              </a:tblGrid>
              <a:tr h="457200">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Symptom</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Root cause</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c>
                  <a:txBody>
                    <a:bodyPr/>
                    <a:lstStyle/>
                    <a:p>
                      <a:pPr indent="0" marL="0">
                        <a:buNone/>
                      </a:pPr>
                      <a:r>
                        <a:rPr lang="en-US" sz="1000" b="1" dirty="0">
                          <a:solidFill>
                            <a:srgbClr val="F0EFEB"/>
                          </a:solidFill>
                          <a:latin typeface="Futura" pitchFamily="34" charset="0"/>
                          <a:ea typeface="Futura" pitchFamily="34" charset="-122"/>
                          <a:cs typeface="Futura" pitchFamily="34" charset="-120"/>
                        </a:rPr>
                        <a:t>Closed by</a:t>
                      </a:r>
                      <a:endParaRPr lang="en-US" sz="10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141414"/>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Cost per click and per signed case rising every quarter</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Competing for the same category clicks as every firm in the metro; no memory built, so nothing lowers the price of attention</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50" b="1" dirty="0">
                          <a:solidFill>
                            <a:srgbClr val="C62F7C"/>
                          </a:solidFill>
                          <a:latin typeface="Futura" pitchFamily="34" charset="0"/>
                          <a:ea typeface="Futura" pitchFamily="34" charset="-122"/>
                          <a:cs typeface="Futura" pitchFamily="34" charset="-120"/>
                        </a:rPr>
                        <a:t>S  ·  Signal</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The mix skews to tiers 1 and 2</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Click funnels find people who fill out forms; 4s and 5s are decided by recall, not by search</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50" b="1" dirty="0">
                          <a:solidFill>
                            <a:srgbClr val="D4402F"/>
                          </a:solidFill>
                          <a:latin typeface="Futura" pitchFamily="34" charset="0"/>
                          <a:ea typeface="Futura" pitchFamily="34" charset="-122"/>
                          <a:cs typeface="Futura" pitchFamily="34" charset="-120"/>
                        </a:rPr>
                        <a:t>C  ·  Create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National firms bidding on your name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Nobody searches the name often enough to make that expensive for them; branded search is the output of earned content</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50" b="1" dirty="0">
                          <a:solidFill>
                            <a:srgbClr val="D4402F"/>
                          </a:solidFill>
                          <a:latin typeface="Futura" pitchFamily="34" charset="0"/>
                          <a:ea typeface="Futura" pitchFamily="34" charset="-122"/>
                          <a:cs typeface="Futura" pitchFamily="34" charset="-120"/>
                        </a:rPr>
                        <a:t>C  ·  Create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The big case shows up as a referral fee paid out</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The family called the name they knew; the firm co-counsels in at a third and loses the result, the review and the story</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50" b="1" dirty="0">
                          <a:solidFill>
                            <a:srgbClr val="4B51A3"/>
                          </a:solidFill>
                          <a:latin typeface="Futura" pitchFamily="34" charset="0"/>
                          <a:ea typeface="Futura" pitchFamily="34" charset="-122"/>
                          <a:cs typeface="Futura" pitchFamily="34" charset="-120"/>
                        </a:rPr>
                        <a:t>E  ·  Expand</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Review count flat; no attorney video anywhere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Earned content is not produced on purpose; case close does not trigger a review; the attorney is a headshot</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50" b="1" dirty="0">
                          <a:solidFill>
                            <a:srgbClr val="D4402F"/>
                          </a:solidFill>
                          <a:latin typeface="Futura" pitchFamily="34" charset="0"/>
                          <a:ea typeface="Futura" pitchFamily="34" charset="-122"/>
                          <a:cs typeface="Futura" pitchFamily="34" charset="-120"/>
                        </a:rPr>
                        <a:t>C  ·  Create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A billboard or TV spot nobody can connect to a call</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No brand-lift measurement — branded search, direct traffic and review velocity are the scoreboard for memory media</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50" b="1" dirty="0">
                          <a:solidFill>
                            <a:srgbClr val="3C8F5F"/>
                          </a:solidFill>
                          <a:latin typeface="Futura" pitchFamily="34" charset="0"/>
                          <a:ea typeface="Futura" pitchFamily="34" charset="-122"/>
                          <a:cs typeface="Futura" pitchFamily="34" charset="-120"/>
                        </a:rPr>
                        <a:t>L  ·  Lift</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Intake treats every call the same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Nobody told intake what a 5 sounds like, because the firm never wrote down who its best clients are</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c>
                  <a:txBody>
                    <a:bodyPr/>
                    <a:lstStyle/>
                    <a:p>
                      <a:pPr indent="0" marL="0">
                        <a:buNone/>
                      </a:pPr>
                      <a:r>
                        <a:rPr lang="en-US" sz="1150" b="1" dirty="0">
                          <a:solidFill>
                            <a:srgbClr val="3E8F8A"/>
                          </a:solidFill>
                          <a:latin typeface="Futura" pitchFamily="34" charset="0"/>
                          <a:ea typeface="Futura" pitchFamily="34" charset="-122"/>
                          <a:cs typeface="Futura" pitchFamily="34" charset="-120"/>
                        </a:rPr>
                        <a:t>A  ·  Acquire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41414"/>
                          </a:solidFill>
                          <a:latin typeface="Futura" pitchFamily="34" charset="0"/>
                          <a:ea typeface="Futura" pitchFamily="34" charset="-122"/>
                          <a:cs typeface="Futura" pitchFamily="34" charset="-120"/>
                        </a:rPr>
                        <a:t>After-hours calls go to voicemail or a message service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00" dirty="0">
                          <a:solidFill>
                            <a:srgbClr val="6B6069"/>
                          </a:solidFill>
                          <a:latin typeface="Futura" pitchFamily="34" charset="0"/>
                          <a:ea typeface="Futura" pitchFamily="34" charset="-122"/>
                          <a:cs typeface="Futura" pitchFamily="34" charset="-120"/>
                        </a:rPr>
                        <a:t>The journey was designed around office hours; the family's journey was not</a:t>
                      </a:r>
                      <a:endParaRPr lang="en-US" sz="110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c>
                  <a:txBody>
                    <a:bodyPr/>
                    <a:lstStyle/>
                    <a:p>
                      <a:pPr indent="0" marL="0">
                        <a:buNone/>
                      </a:pPr>
                      <a:r>
                        <a:rPr lang="en-US" sz="1150" b="1" dirty="0">
                          <a:solidFill>
                            <a:srgbClr val="3E8F8A"/>
                          </a:solidFill>
                          <a:latin typeface="Futura" pitchFamily="34" charset="0"/>
                          <a:ea typeface="Futura" pitchFamily="34" charset="-122"/>
                          <a:cs typeface="Futura" pitchFamily="34" charset="-120"/>
                        </a:rPr>
                        <a:t>A  ·  Acquire</a:t>
                      </a:r>
                      <a:endParaRPr lang="en-US" sz="1150" dirty="0">
                        <a:latin typeface="Futura" charset="0"/>
                        <a:ea typeface="Futura" charset="0"/>
                        <a:cs typeface="Futura" charset="0"/>
                      </a:endParaRPr>
                    </a:p>
                  </a:txBody>
                  <a:tcPr marL="91440" marR="91440" marT="45720" marB="45720" anchor="ctr">
                    <a:lnL w="6350" cap="flat" cmpd="sng" algn="ctr">
                      <a:solidFill>
                        <a:srgbClr val="D2CBD0"/>
                      </a:solidFill>
                      <a:prstDash val="solid"/>
                      <a:round/>
                      <a:headEnd type="none" w="med" len="med"/>
                      <a:tailEnd type="none" w="med" len="med"/>
                    </a:lnL>
                    <a:lnR w="6350" cap="flat" cmpd="sng" algn="ctr">
                      <a:solidFill>
                        <a:srgbClr val="D2CBD0"/>
                      </a:solidFill>
                      <a:prstDash val="solid"/>
                      <a:round/>
                      <a:headEnd type="none" w="med" len="med"/>
                      <a:tailEnd type="none" w="med" len="med"/>
                    </a:lnR>
                    <a:lnT w="6350" cap="flat" cmpd="sng" algn="ctr">
                      <a:solidFill>
                        <a:srgbClr val="D2CBD0"/>
                      </a:solidFill>
                      <a:prstDash val="solid"/>
                      <a:round/>
                      <a:headEnd type="none" w="med" len="med"/>
                      <a:tailEnd type="none" w="med" len="med"/>
                    </a:lnT>
                    <a:lnB w="6350" cap="flat" cmpd="sng" algn="ctr">
                      <a:solidFill>
                        <a:srgbClr val="D2CBD0"/>
                      </a:solidFill>
                      <a:prstDash val="solid"/>
                      <a:round/>
                      <a:headEnd type="none" w="med" len="med"/>
                      <a:tailEnd type="none" w="med" len="med"/>
                    </a:lnB>
                    <a:solidFill>
                      <a:srgbClr val="F0EFEB"/>
                    </a:solidFill>
                  </a:tcPr>
                </a:tc>
              </a:tr>
            </a:tbl>
          </a:graphicData>
        </a:graphic>
      </p:graphicFrame>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2011680"/>
            <a:ext cx="11064240" cy="2194560"/>
          </a:xfrm>
          <a:prstGeom prst="rect">
            <a:avLst/>
          </a:prstGeom>
          <a:noFill/>
          <a:ln/>
        </p:spPr>
        <p:txBody>
          <a:bodyPr wrap="square" lIns="0" tIns="0" rIns="0" bIns="0" rtlCol="0" anchor="b"/>
          <a:lstStyle/>
          <a:p>
            <a:pPr algn="l" indent="0" marL="0">
              <a:buNone/>
            </a:pPr>
            <a:r>
              <a:rPr lang="en-US" sz="6400" b="1" dirty="0">
                <a:solidFill>
                  <a:srgbClr val="FFFFFF"/>
                </a:solidFill>
              </a:rPr>
              <a:t>S · C · A · L · E</a:t>
            </a:r>
            <a:endParaRPr lang="en-US" sz="6400" dirty="0"/>
          </a:p>
        </p:txBody>
      </p:sp>
      <p:sp>
        <p:nvSpPr>
          <p:cNvPr id="3" name="Text 0"/>
          <p:cNvSpPr/>
          <p:nvPr>
            <p:ph idx="101" type="body" hasCustomPrompt="1"/>
          </p:nvPr>
        </p:nvSpPr>
        <p:spPr>
          <a:xfrm>
            <a:off x="548640" y="4389120"/>
            <a:ext cx="9144000" cy="1280160"/>
          </a:xfrm>
          <a:prstGeom prst="rect">
            <a:avLst/>
          </a:prstGeom>
          <a:noFill/>
          <a:ln/>
        </p:spPr>
        <p:txBody>
          <a:bodyPr wrap="square" lIns="0" tIns="0" rIns="0" bIns="0" rtlCol="0" anchor="t"/>
          <a:lstStyle/>
          <a:p>
            <a:pPr algn="l" indent="0" marL="0">
              <a:buNone/>
            </a:pPr>
            <a:r>
              <a:rPr lang="en-US" sz="2000" dirty="0">
                <a:solidFill>
                  <a:srgbClr val="FFFFFF"/>
                </a:solidFill>
              </a:rPr>
              <a:t>Signal · Create · Acquire · Lift · Expand. The same engine framework Pidoxa installs for fiber operators and consolidation platforms — translated for an injury practice, and scored as the five pillars of the diagnostic.</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DIGITAL AND MEDIA MARKETING</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Signal</a:t>
            </a:r>
            <a:endParaRPr lang="en-US" sz="2800" dirty="0"/>
          </a:p>
        </p:txBody>
      </p:sp>
      <p:sp>
        <p:nvSpPr>
          <p:cNvPr id="4" name="Text 2"/>
          <p:cNvSpPr txBox="1"/>
          <p:nvPr/>
        </p:nvSpPr>
        <p:spPr>
          <a:xfrm>
            <a:off x="10515600" y="411480"/>
            <a:ext cx="548640" cy="640080"/>
          </a:xfrm>
          <a:prstGeom prst="rect">
            <a:avLst/>
          </a:prstGeom>
          <a:noFill/>
          <a:ln/>
        </p:spPr>
        <p:txBody>
          <a:bodyPr wrap="square" lIns="0" tIns="0" rIns="0" bIns="0" rtlCol="0" anchor="t"/>
          <a:lstStyle/>
          <a:p>
            <a:pPr indent="0" marL="0">
              <a:buNone/>
            </a:pPr>
            <a:r>
              <a:rPr lang="en-US" sz="7200" b="1" dirty="0">
                <a:solidFill>
                  <a:srgbClr val="C62F7C"/>
                </a:solidFill>
              </a:rPr>
              <a:t>S</a:t>
            </a:r>
            <a:endParaRPr lang="en-US" sz="7200" dirty="0"/>
          </a:p>
        </p:txBody>
      </p:sp>
      <p:sp>
        <p:nvSpPr>
          <p:cNvPr id="5" name="Text 3"/>
          <p:cNvSpPr txBox="1"/>
          <p:nvPr/>
        </p:nvSpPr>
        <p:spPr>
          <a:xfrm>
            <a:off x="548640" y="1828800"/>
            <a:ext cx="5120640" cy="2926080"/>
          </a:xfrm>
          <a:prstGeom prst="rect">
            <a:avLst/>
          </a:prstGeom>
          <a:noFill/>
          <a:ln/>
        </p:spPr>
        <p:txBody>
          <a:bodyPr wrap="square" lIns="0" tIns="0" rIns="0" bIns="0" rtlCol="0" anchor="t"/>
          <a:lstStyle/>
          <a:p>
            <a:pPr indent="0" marL="0">
              <a:buNone/>
            </a:pPr>
            <a:r>
              <a:rPr lang="en-US" sz="1300" dirty="0">
                <a:solidFill>
                  <a:schemeClr val="tx2"/>
                </a:solidFill>
              </a:rPr>
              <a:t>Connected TV, streaming audio, programmatic and out-of-home build the memory in the metro — before the accident. Search and Local Service Ads harvest the moment on tier-3-and-up intent, not the cheapest "car accident lawyer" click. Branded search is defended so the national firms stop buying the firm's name. Retargeting and QuiqList visitor recapture catch what leaks. Every channel reports into one cost per signed case, by tier.</a:t>
            </a:r>
            <a:endParaRPr lang="en-US" sz="1300" dirty="0"/>
          </a:p>
        </p:txBody>
      </p:sp>
      <p:sp>
        <p:nvSpPr>
          <p:cNvPr id="6" name="Shape 4"/>
          <p:cNvSpPr/>
          <p:nvPr/>
        </p:nvSpPr>
        <p:spPr>
          <a:xfrm>
            <a:off x="548640" y="4754880"/>
            <a:ext cx="5120640" cy="1325880"/>
          </a:xfrm>
          <a:prstGeom prst="rect">
            <a:avLst/>
          </a:prstGeom>
          <a:solidFill>
            <a:srgbClr val="FFFFFF"/>
          </a:solidFill>
          <a:ln w="9525">
            <a:solidFill>
              <a:srgbClr val="D2CBD0"/>
            </a:solidFill>
            <a:prstDash val="solid"/>
          </a:ln>
        </p:spPr>
      </p:sp>
      <p:sp>
        <p:nvSpPr>
          <p:cNvPr id="7" name="Text 5"/>
          <p:cNvSpPr txBox="1"/>
          <p:nvPr/>
        </p:nvSpPr>
        <p:spPr>
          <a:xfrm>
            <a:off x="777240" y="4846320"/>
            <a:ext cx="1828800" cy="731520"/>
          </a:xfrm>
          <a:prstGeom prst="rect">
            <a:avLst/>
          </a:prstGeom>
          <a:noFill/>
          <a:ln/>
        </p:spPr>
        <p:txBody>
          <a:bodyPr wrap="square" lIns="0" tIns="0" rIns="0" bIns="0" rtlCol="0" anchor="t"/>
          <a:lstStyle/>
          <a:p>
            <a:pPr indent="0" marL="0">
              <a:buNone/>
            </a:pPr>
            <a:r>
              <a:rPr lang="en-US" sz="3600" b="1" dirty="0">
                <a:solidFill>
                  <a:srgbClr val="C62F7C"/>
                </a:solidFill>
              </a:rPr>
              <a:t>~98%</a:t>
            </a:r>
            <a:endParaRPr lang="en-US" sz="3600" dirty="0"/>
          </a:p>
        </p:txBody>
      </p:sp>
      <p:sp>
        <p:nvSpPr>
          <p:cNvPr id="8" name="Text 6"/>
          <p:cNvSpPr txBox="1"/>
          <p:nvPr/>
        </p:nvSpPr>
        <p:spPr>
          <a:xfrm>
            <a:off x="2560320" y="4937760"/>
            <a:ext cx="2926080" cy="1005840"/>
          </a:xfrm>
          <a:prstGeom prst="rect">
            <a:avLst/>
          </a:prstGeom>
          <a:noFill/>
          <a:ln/>
        </p:spPr>
        <p:txBody>
          <a:bodyPr wrap="square" lIns="0" tIns="0" rIns="0" bIns="0" rtlCol="0" anchor="t"/>
          <a:lstStyle/>
          <a:p>
            <a:pPr indent="0" marL="0">
              <a:buNone/>
            </a:pPr>
            <a:r>
              <a:rPr lang="en-US" sz="1150" dirty="0">
                <a:solidFill>
                  <a:schemeClr val="tx2"/>
                </a:solidFill>
              </a:rPr>
              <a:t>of U.S. households reachable across broadcast and streaming via The Trade Desk</a:t>
            </a:r>
            <a:endParaRPr lang="en-US" sz="1150" dirty="0"/>
          </a:p>
        </p:txBody>
      </p:sp>
      <p:sp>
        <p:nvSpPr>
          <p:cNvPr id="9" name="Shape 7"/>
          <p:cNvSpPr/>
          <p:nvPr/>
        </p:nvSpPr>
        <p:spPr>
          <a:xfrm>
            <a:off x="6035040" y="1828800"/>
            <a:ext cx="5577840" cy="969264"/>
          </a:xfrm>
          <a:prstGeom prst="rect">
            <a:avLst/>
          </a:prstGeom>
          <a:solidFill>
            <a:schemeClr val="bg2"/>
          </a:solidFill>
          <a:ln w="9525">
            <a:solidFill>
              <a:srgbClr val="D2CBD0"/>
            </a:solidFill>
            <a:prstDash val="solid"/>
          </a:ln>
        </p:spPr>
      </p:sp>
      <p:sp>
        <p:nvSpPr>
          <p:cNvPr id="10" name="Shape 8"/>
          <p:cNvSpPr/>
          <p:nvPr/>
        </p:nvSpPr>
        <p:spPr>
          <a:xfrm>
            <a:off x="6217920" y="2130552"/>
            <a:ext cx="365760" cy="365760"/>
          </a:xfrm>
          <a:prstGeom prst="ellipse">
            <a:avLst/>
          </a:prstGeom>
          <a:solidFill>
            <a:srgbClr val="C62F7C"/>
          </a:solidFill>
          <a:ln w="12700">
            <a:solidFill>
              <a:srgbClr val="C62F7C"/>
            </a:solidFill>
            <a:prstDash val="solid"/>
          </a:ln>
        </p:spPr>
      </p:sp>
      <p:sp>
        <p:nvSpPr>
          <p:cNvPr id="11" name="Text 9"/>
          <p:cNvSpPr txBox="1"/>
          <p:nvPr/>
        </p:nvSpPr>
        <p:spPr>
          <a:xfrm>
            <a:off x="6217920" y="2130552"/>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12" name="Text 10"/>
          <p:cNvSpPr txBox="1"/>
          <p:nvPr/>
        </p:nvSpPr>
        <p:spPr>
          <a:xfrm>
            <a:off x="6766560" y="1938528"/>
            <a:ext cx="4663440" cy="320040"/>
          </a:xfrm>
          <a:prstGeom prst="rect">
            <a:avLst/>
          </a:prstGeom>
          <a:noFill/>
          <a:ln/>
        </p:spPr>
        <p:txBody>
          <a:bodyPr wrap="square" lIns="0" tIns="0" rIns="0" bIns="0" rtlCol="0" anchor="t"/>
          <a:lstStyle/>
          <a:p>
            <a:pPr indent="0" marL="0">
              <a:buNone/>
            </a:pPr>
            <a:r>
              <a:rPr lang="en-US" sz="1400" b="1" dirty="0">
                <a:solidFill>
                  <a:schemeClr val="tx1"/>
                </a:solidFill>
              </a:rPr>
              <a:t>Search and LSAs, rebuilt for tiers</a:t>
            </a:r>
            <a:endParaRPr lang="en-US" sz="1400" dirty="0"/>
          </a:p>
        </p:txBody>
      </p:sp>
      <p:sp>
        <p:nvSpPr>
          <p:cNvPr id="13" name="Text 11"/>
          <p:cNvSpPr txBox="1"/>
          <p:nvPr/>
        </p:nvSpPr>
        <p:spPr>
          <a:xfrm>
            <a:off x="6766560" y="2258568"/>
            <a:ext cx="4663440" cy="512064"/>
          </a:xfrm>
          <a:prstGeom prst="rect">
            <a:avLst/>
          </a:prstGeom>
          <a:noFill/>
          <a:ln/>
        </p:spPr>
        <p:txBody>
          <a:bodyPr wrap="square" lIns="0" tIns="0" rIns="0" bIns="0" rtlCol="0" anchor="t"/>
          <a:lstStyle/>
          <a:p>
            <a:pPr indent="0" marL="0">
              <a:buNone/>
            </a:pPr>
            <a:r>
              <a:rPr lang="en-US" sz="1050" dirty="0">
                <a:solidFill>
                  <a:schemeClr val="tx2"/>
                </a:solidFill>
              </a:rPr>
              <a:t>Bidding on commercial-vehicle, surgery and fatality intent; branded search defended.</a:t>
            </a:r>
            <a:endParaRPr lang="en-US" sz="1050" dirty="0"/>
          </a:p>
        </p:txBody>
      </p:sp>
      <p:sp>
        <p:nvSpPr>
          <p:cNvPr id="14" name="Shape 12"/>
          <p:cNvSpPr/>
          <p:nvPr/>
        </p:nvSpPr>
        <p:spPr>
          <a:xfrm>
            <a:off x="6035040" y="2907792"/>
            <a:ext cx="5577840" cy="969264"/>
          </a:xfrm>
          <a:prstGeom prst="rect">
            <a:avLst/>
          </a:prstGeom>
          <a:solidFill>
            <a:schemeClr val="bg2"/>
          </a:solidFill>
          <a:ln w="9525">
            <a:solidFill>
              <a:srgbClr val="D2CBD0"/>
            </a:solidFill>
            <a:prstDash val="solid"/>
          </a:ln>
        </p:spPr>
      </p:sp>
      <p:sp>
        <p:nvSpPr>
          <p:cNvPr id="15" name="Shape 13"/>
          <p:cNvSpPr/>
          <p:nvPr/>
        </p:nvSpPr>
        <p:spPr>
          <a:xfrm>
            <a:off x="6217920" y="3209544"/>
            <a:ext cx="365760" cy="365760"/>
          </a:xfrm>
          <a:prstGeom prst="ellipse">
            <a:avLst/>
          </a:prstGeom>
          <a:solidFill>
            <a:srgbClr val="C62F7C"/>
          </a:solidFill>
          <a:ln w="12700">
            <a:solidFill>
              <a:srgbClr val="C62F7C"/>
            </a:solidFill>
            <a:prstDash val="solid"/>
          </a:ln>
        </p:spPr>
      </p:sp>
      <p:sp>
        <p:nvSpPr>
          <p:cNvPr id="16" name="Text 14"/>
          <p:cNvSpPr txBox="1"/>
          <p:nvPr/>
        </p:nvSpPr>
        <p:spPr>
          <a:xfrm>
            <a:off x="6217920" y="3209544"/>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7" name="Text 15"/>
          <p:cNvSpPr txBox="1"/>
          <p:nvPr/>
        </p:nvSpPr>
        <p:spPr>
          <a:xfrm>
            <a:off x="6766560" y="3017520"/>
            <a:ext cx="4663440" cy="320040"/>
          </a:xfrm>
          <a:prstGeom prst="rect">
            <a:avLst/>
          </a:prstGeom>
          <a:noFill/>
          <a:ln/>
        </p:spPr>
        <p:txBody>
          <a:bodyPr wrap="square" lIns="0" tIns="0" rIns="0" bIns="0" rtlCol="0" anchor="t"/>
          <a:lstStyle/>
          <a:p>
            <a:pPr indent="0" marL="0">
              <a:buNone/>
            </a:pPr>
            <a:r>
              <a:rPr lang="en-US" sz="1400" b="1" dirty="0">
                <a:solidFill>
                  <a:schemeClr val="tx1"/>
                </a:solidFill>
              </a:rPr>
              <a:t>Connected TV, audio and programmatic</a:t>
            </a:r>
            <a:endParaRPr lang="en-US" sz="1400" dirty="0"/>
          </a:p>
        </p:txBody>
      </p:sp>
      <p:sp>
        <p:nvSpPr>
          <p:cNvPr id="18" name="Text 16"/>
          <p:cNvSpPr txBox="1"/>
          <p:nvPr/>
        </p:nvSpPr>
        <p:spPr>
          <a:xfrm>
            <a:off x="6766560" y="3337560"/>
            <a:ext cx="4663440" cy="512064"/>
          </a:xfrm>
          <a:prstGeom prst="rect">
            <a:avLst/>
          </a:prstGeom>
          <a:noFill/>
          <a:ln/>
        </p:spPr>
        <p:txBody>
          <a:bodyPr wrap="square" lIns="0" tIns="0" rIns="0" bIns="0" rtlCol="0" anchor="t"/>
          <a:lstStyle/>
          <a:p>
            <a:pPr indent="0" marL="0">
              <a:buNone/>
            </a:pPr>
            <a:r>
              <a:rPr lang="en-US" sz="1050" dirty="0">
                <a:solidFill>
                  <a:schemeClr val="tx2"/>
                </a:solidFill>
              </a:rPr>
              <a:t>Through The Trade Desk: the metro's households on the screens they watch. Measured by branded search and direct lift, not last click.</a:t>
            </a:r>
            <a:endParaRPr lang="en-US" sz="1050" dirty="0"/>
          </a:p>
        </p:txBody>
      </p:sp>
      <p:sp>
        <p:nvSpPr>
          <p:cNvPr id="19" name="Shape 17"/>
          <p:cNvSpPr/>
          <p:nvPr/>
        </p:nvSpPr>
        <p:spPr>
          <a:xfrm>
            <a:off x="6035040" y="3986784"/>
            <a:ext cx="5577840" cy="969264"/>
          </a:xfrm>
          <a:prstGeom prst="rect">
            <a:avLst/>
          </a:prstGeom>
          <a:solidFill>
            <a:schemeClr val="bg2"/>
          </a:solidFill>
          <a:ln w="9525">
            <a:solidFill>
              <a:srgbClr val="D2CBD0"/>
            </a:solidFill>
            <a:prstDash val="solid"/>
          </a:ln>
        </p:spPr>
      </p:sp>
      <p:sp>
        <p:nvSpPr>
          <p:cNvPr id="20" name="Shape 18"/>
          <p:cNvSpPr/>
          <p:nvPr/>
        </p:nvSpPr>
        <p:spPr>
          <a:xfrm>
            <a:off x="6217920" y="4288536"/>
            <a:ext cx="365760" cy="365760"/>
          </a:xfrm>
          <a:prstGeom prst="ellipse">
            <a:avLst/>
          </a:prstGeom>
          <a:solidFill>
            <a:srgbClr val="C62F7C"/>
          </a:solidFill>
          <a:ln w="12700">
            <a:solidFill>
              <a:srgbClr val="C62F7C"/>
            </a:solidFill>
            <a:prstDash val="solid"/>
          </a:ln>
        </p:spPr>
      </p:sp>
      <p:sp>
        <p:nvSpPr>
          <p:cNvPr id="21" name="Text 19"/>
          <p:cNvSpPr txBox="1"/>
          <p:nvPr/>
        </p:nvSpPr>
        <p:spPr>
          <a:xfrm>
            <a:off x="6217920" y="4288536"/>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22" name="Text 20"/>
          <p:cNvSpPr txBox="1"/>
          <p:nvPr/>
        </p:nvSpPr>
        <p:spPr>
          <a:xfrm>
            <a:off x="6766560" y="4096512"/>
            <a:ext cx="4663440" cy="320040"/>
          </a:xfrm>
          <a:prstGeom prst="rect">
            <a:avLst/>
          </a:prstGeom>
          <a:noFill/>
          <a:ln/>
        </p:spPr>
        <p:txBody>
          <a:bodyPr wrap="square" lIns="0" tIns="0" rIns="0" bIns="0" rtlCol="0" anchor="t"/>
          <a:lstStyle/>
          <a:p>
            <a:pPr indent="0" marL="0">
              <a:buNone/>
            </a:pPr>
            <a:r>
              <a:rPr lang="en-US" sz="1400" b="1" dirty="0">
                <a:solidFill>
                  <a:schemeClr val="tx1"/>
                </a:solidFill>
              </a:rPr>
              <a:t>QuiqList visitor recapture</a:t>
            </a:r>
            <a:endParaRPr lang="en-US" sz="1400" dirty="0"/>
          </a:p>
        </p:txBody>
      </p:sp>
      <p:sp>
        <p:nvSpPr>
          <p:cNvPr id="23" name="Text 21"/>
          <p:cNvSpPr txBox="1"/>
          <p:nvPr/>
        </p:nvSpPr>
        <p:spPr>
          <a:xfrm>
            <a:off x="6766560" y="4416552"/>
            <a:ext cx="4663440" cy="512064"/>
          </a:xfrm>
          <a:prstGeom prst="rect">
            <a:avLst/>
          </a:prstGeom>
          <a:noFill/>
          <a:ln/>
        </p:spPr>
        <p:txBody>
          <a:bodyPr wrap="square" lIns="0" tIns="0" rIns="0" bIns="0" rtlCol="0" anchor="t"/>
          <a:lstStyle/>
          <a:p>
            <a:pPr indent="0" marL="0">
              <a:buNone/>
            </a:pPr>
            <a:r>
              <a:rPr lang="en-US" sz="1050" dirty="0">
                <a:solidFill>
                  <a:schemeClr val="tx2"/>
                </a:solidFill>
              </a:rPr>
              <a:t>Identifies up to 75% of high-intent visitors who leave without calling; verified email, short compliant cadence, retargeting feed. CCPA notice included.</a:t>
            </a:r>
            <a:endParaRPr lang="en-US" sz="1050" dirty="0"/>
          </a:p>
        </p:txBody>
      </p:sp>
      <p:sp>
        <p:nvSpPr>
          <p:cNvPr id="24" name="Shape 22"/>
          <p:cNvSpPr/>
          <p:nvPr/>
        </p:nvSpPr>
        <p:spPr>
          <a:xfrm>
            <a:off x="6035040" y="5065776"/>
            <a:ext cx="5577840" cy="969264"/>
          </a:xfrm>
          <a:prstGeom prst="rect">
            <a:avLst/>
          </a:prstGeom>
          <a:solidFill>
            <a:schemeClr val="bg2"/>
          </a:solidFill>
          <a:ln w="9525">
            <a:solidFill>
              <a:srgbClr val="D2CBD0"/>
            </a:solidFill>
            <a:prstDash val="solid"/>
          </a:ln>
        </p:spPr>
      </p:sp>
      <p:sp>
        <p:nvSpPr>
          <p:cNvPr id="25" name="Shape 23"/>
          <p:cNvSpPr/>
          <p:nvPr/>
        </p:nvSpPr>
        <p:spPr>
          <a:xfrm>
            <a:off x="6217920" y="5367528"/>
            <a:ext cx="365760" cy="365760"/>
          </a:xfrm>
          <a:prstGeom prst="ellipse">
            <a:avLst/>
          </a:prstGeom>
          <a:solidFill>
            <a:srgbClr val="C62F7C"/>
          </a:solidFill>
          <a:ln w="12700">
            <a:solidFill>
              <a:srgbClr val="C62F7C"/>
            </a:solidFill>
            <a:prstDash val="solid"/>
          </a:ln>
        </p:spPr>
      </p:sp>
      <p:sp>
        <p:nvSpPr>
          <p:cNvPr id="26" name="Text 24"/>
          <p:cNvSpPr txBox="1"/>
          <p:nvPr/>
        </p:nvSpPr>
        <p:spPr>
          <a:xfrm>
            <a:off x="6217920" y="5367528"/>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27" name="Text 25"/>
          <p:cNvSpPr txBox="1"/>
          <p:nvPr/>
        </p:nvSpPr>
        <p:spPr>
          <a:xfrm>
            <a:off x="6766560" y="5175504"/>
            <a:ext cx="4663440" cy="320040"/>
          </a:xfrm>
          <a:prstGeom prst="rect">
            <a:avLst/>
          </a:prstGeom>
          <a:noFill/>
          <a:ln/>
        </p:spPr>
        <p:txBody>
          <a:bodyPr wrap="square" lIns="0" tIns="0" rIns="0" bIns="0" rtlCol="0" anchor="t"/>
          <a:lstStyle/>
          <a:p>
            <a:pPr indent="0" marL="0">
              <a:buNone/>
            </a:pPr>
            <a:r>
              <a:rPr lang="en-US" sz="1400" b="1" dirty="0">
                <a:solidFill>
                  <a:schemeClr val="tx1"/>
                </a:solidFill>
              </a:rPr>
              <a:t>Audience and persona data</a:t>
            </a:r>
            <a:endParaRPr lang="en-US" sz="1400" dirty="0"/>
          </a:p>
        </p:txBody>
      </p:sp>
      <p:sp>
        <p:nvSpPr>
          <p:cNvPr id="28" name="Text 26"/>
          <p:cNvSpPr txBox="1"/>
          <p:nvPr/>
        </p:nvSpPr>
        <p:spPr>
          <a:xfrm>
            <a:off x="6766560" y="5495544"/>
            <a:ext cx="4663440" cy="512064"/>
          </a:xfrm>
          <a:prstGeom prst="rect">
            <a:avLst/>
          </a:prstGeom>
          <a:noFill/>
          <a:ln/>
        </p:spPr>
        <p:txBody>
          <a:bodyPr wrap="square" lIns="0" tIns="0" rIns="0" bIns="0" rtlCol="0" anchor="t"/>
          <a:lstStyle/>
          <a:p>
            <a:pPr indent="0" marL="0">
              <a:buNone/>
            </a:pPr>
            <a:r>
              <a:rPr lang="en-US" sz="1050" dirty="0">
                <a:solidFill>
                  <a:schemeClr val="tx2"/>
                </a:solidFill>
              </a:rPr>
              <a:t>230+ data partners plus the firm's closed-case file, turned into the households that produce 4s and 5s, refreshed quarterly.</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EARNED CONTENT AND BRAND</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Create</a:t>
            </a:r>
            <a:endParaRPr lang="en-US" sz="2800" dirty="0"/>
          </a:p>
        </p:txBody>
      </p:sp>
      <p:sp>
        <p:nvSpPr>
          <p:cNvPr id="4" name="Text 2"/>
          <p:cNvSpPr txBox="1"/>
          <p:nvPr/>
        </p:nvSpPr>
        <p:spPr>
          <a:xfrm>
            <a:off x="10515600" y="411480"/>
            <a:ext cx="548640" cy="640080"/>
          </a:xfrm>
          <a:prstGeom prst="rect">
            <a:avLst/>
          </a:prstGeom>
          <a:noFill/>
          <a:ln/>
        </p:spPr>
        <p:txBody>
          <a:bodyPr wrap="square" lIns="0" tIns="0" rIns="0" bIns="0" rtlCol="0" anchor="t"/>
          <a:lstStyle/>
          <a:p>
            <a:pPr indent="0" marL="0">
              <a:buNone/>
            </a:pPr>
            <a:r>
              <a:rPr lang="en-US" sz="7200" b="1" dirty="0">
                <a:solidFill>
                  <a:srgbClr val="D4402F"/>
                </a:solidFill>
              </a:rPr>
              <a:t>C</a:t>
            </a:r>
            <a:endParaRPr lang="en-US" sz="7200" dirty="0"/>
          </a:p>
        </p:txBody>
      </p:sp>
      <p:sp>
        <p:nvSpPr>
          <p:cNvPr id="5" name="Text 3"/>
          <p:cNvSpPr txBox="1"/>
          <p:nvPr/>
        </p:nvSpPr>
        <p:spPr>
          <a:xfrm>
            <a:off x="548640" y="1828800"/>
            <a:ext cx="5120640" cy="2926080"/>
          </a:xfrm>
          <a:prstGeom prst="rect">
            <a:avLst/>
          </a:prstGeom>
          <a:noFill/>
          <a:ln/>
        </p:spPr>
        <p:txBody>
          <a:bodyPr wrap="square" lIns="0" tIns="0" rIns="0" bIns="0" rtlCol="0" anchor="t"/>
          <a:lstStyle/>
          <a:p>
            <a:pPr indent="0" marL="0">
              <a:buNone/>
            </a:pPr>
            <a:r>
              <a:rPr lang="en-US" sz="1300" dirty="0">
                <a:solidFill>
                  <a:schemeClr val="tx2"/>
                </a:solidFill>
              </a:rPr>
              <a:t>The content that makes a family in a hospital waiting room say the firm's name first. Case results told as client stories, with the disclaimers the state bar requires. The attorney on video, on a cadence, cut for connected TV, social and the site. Community and press. A reviews program wired to case close so every resolved matter produces proof. This is where the 4s and 5s are won — and where most firms have never produced anything on purpose.</a:t>
            </a:r>
            <a:endParaRPr lang="en-US" sz="1300" dirty="0"/>
          </a:p>
        </p:txBody>
      </p:sp>
      <p:sp>
        <p:nvSpPr>
          <p:cNvPr id="6" name="Shape 4"/>
          <p:cNvSpPr/>
          <p:nvPr/>
        </p:nvSpPr>
        <p:spPr>
          <a:xfrm>
            <a:off x="548640" y="4754880"/>
            <a:ext cx="5120640" cy="1325880"/>
          </a:xfrm>
          <a:prstGeom prst="rect">
            <a:avLst/>
          </a:prstGeom>
          <a:solidFill>
            <a:srgbClr val="FFFFFF"/>
          </a:solidFill>
          <a:ln w="9525">
            <a:solidFill>
              <a:srgbClr val="D2CBD0"/>
            </a:solidFill>
            <a:prstDash val="solid"/>
          </a:ln>
        </p:spPr>
      </p:sp>
      <p:sp>
        <p:nvSpPr>
          <p:cNvPr id="7" name="Text 5"/>
          <p:cNvSpPr txBox="1"/>
          <p:nvPr/>
        </p:nvSpPr>
        <p:spPr>
          <a:xfrm>
            <a:off x="777240" y="4846320"/>
            <a:ext cx="1828800" cy="731520"/>
          </a:xfrm>
          <a:prstGeom prst="rect">
            <a:avLst/>
          </a:prstGeom>
          <a:noFill/>
          <a:ln/>
        </p:spPr>
        <p:txBody>
          <a:bodyPr wrap="square" lIns="0" tIns="0" rIns="0" bIns="0" rtlCol="0" anchor="t"/>
          <a:lstStyle/>
          <a:p>
            <a:pPr indent="0" marL="0">
              <a:buNone/>
            </a:pPr>
            <a:r>
              <a:rPr lang="en-US" sz="3600" b="1" dirty="0">
                <a:solidFill>
                  <a:srgbClr val="D4402F"/>
                </a:solidFill>
              </a:rPr>
              <a:t>~50%</a:t>
            </a:r>
            <a:endParaRPr lang="en-US" sz="3600" dirty="0"/>
          </a:p>
        </p:txBody>
      </p:sp>
      <p:sp>
        <p:nvSpPr>
          <p:cNvPr id="8" name="Text 6"/>
          <p:cNvSpPr txBox="1"/>
          <p:nvPr/>
        </p:nvSpPr>
        <p:spPr>
          <a:xfrm>
            <a:off x="2560320" y="4937760"/>
            <a:ext cx="2926080" cy="1005840"/>
          </a:xfrm>
          <a:prstGeom prst="rect">
            <a:avLst/>
          </a:prstGeom>
          <a:noFill/>
          <a:ln/>
        </p:spPr>
        <p:txBody>
          <a:bodyPr wrap="square" lIns="0" tIns="0" rIns="0" bIns="0" rtlCol="0" anchor="t"/>
          <a:lstStyle/>
          <a:p>
            <a:pPr indent="0" marL="0">
              <a:buNone/>
            </a:pPr>
            <a:r>
              <a:rPr lang="en-US" sz="1150" dirty="0">
                <a:solidFill>
                  <a:schemeClr val="tx2"/>
                </a:solidFill>
              </a:rPr>
              <a:t>of legal consumers are influenced by client stories, case results and video when choosing a firm</a:t>
            </a:r>
            <a:endParaRPr lang="en-US" sz="1150" dirty="0"/>
          </a:p>
        </p:txBody>
      </p:sp>
      <p:sp>
        <p:nvSpPr>
          <p:cNvPr id="9" name="Shape 7"/>
          <p:cNvSpPr/>
          <p:nvPr/>
        </p:nvSpPr>
        <p:spPr>
          <a:xfrm>
            <a:off x="6035040" y="1828800"/>
            <a:ext cx="5577840" cy="969264"/>
          </a:xfrm>
          <a:prstGeom prst="rect">
            <a:avLst/>
          </a:prstGeom>
          <a:solidFill>
            <a:schemeClr val="bg2"/>
          </a:solidFill>
          <a:ln w="9525">
            <a:solidFill>
              <a:srgbClr val="D2CBD0"/>
            </a:solidFill>
            <a:prstDash val="solid"/>
          </a:ln>
        </p:spPr>
      </p:sp>
      <p:sp>
        <p:nvSpPr>
          <p:cNvPr id="10" name="Shape 8"/>
          <p:cNvSpPr/>
          <p:nvPr/>
        </p:nvSpPr>
        <p:spPr>
          <a:xfrm>
            <a:off x="6217920" y="2130552"/>
            <a:ext cx="365760" cy="365760"/>
          </a:xfrm>
          <a:prstGeom prst="ellipse">
            <a:avLst/>
          </a:prstGeom>
          <a:solidFill>
            <a:srgbClr val="D4402F"/>
          </a:solidFill>
          <a:ln w="12700">
            <a:solidFill>
              <a:srgbClr val="D4402F"/>
            </a:solidFill>
            <a:prstDash val="solid"/>
          </a:ln>
        </p:spPr>
      </p:sp>
      <p:sp>
        <p:nvSpPr>
          <p:cNvPr id="11" name="Text 9"/>
          <p:cNvSpPr txBox="1"/>
          <p:nvPr/>
        </p:nvSpPr>
        <p:spPr>
          <a:xfrm>
            <a:off x="6217920" y="2130552"/>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12" name="Text 10"/>
          <p:cNvSpPr txBox="1"/>
          <p:nvPr/>
        </p:nvSpPr>
        <p:spPr>
          <a:xfrm>
            <a:off x="6766560" y="1938528"/>
            <a:ext cx="4663440" cy="320040"/>
          </a:xfrm>
          <a:prstGeom prst="rect">
            <a:avLst/>
          </a:prstGeom>
          <a:noFill/>
          <a:ln/>
        </p:spPr>
        <p:txBody>
          <a:bodyPr wrap="square" lIns="0" tIns="0" rIns="0" bIns="0" rtlCol="0" anchor="t"/>
          <a:lstStyle/>
          <a:p>
            <a:pPr indent="0" marL="0">
              <a:buNone/>
            </a:pPr>
            <a:r>
              <a:rPr lang="en-US" sz="1400" b="1" dirty="0">
                <a:solidFill>
                  <a:schemeClr val="tx1"/>
                </a:solidFill>
              </a:rPr>
              <a:t>Reviews and case-results program</a:t>
            </a:r>
            <a:endParaRPr lang="en-US" sz="1400" dirty="0"/>
          </a:p>
        </p:txBody>
      </p:sp>
      <p:sp>
        <p:nvSpPr>
          <p:cNvPr id="13" name="Text 11"/>
          <p:cNvSpPr txBox="1"/>
          <p:nvPr/>
        </p:nvSpPr>
        <p:spPr>
          <a:xfrm>
            <a:off x="6766560" y="2258568"/>
            <a:ext cx="4663440" cy="512064"/>
          </a:xfrm>
          <a:prstGeom prst="rect">
            <a:avLst/>
          </a:prstGeom>
          <a:noFill/>
          <a:ln/>
        </p:spPr>
        <p:txBody>
          <a:bodyPr wrap="square" lIns="0" tIns="0" rIns="0" bIns="0" rtlCol="0" anchor="t"/>
          <a:lstStyle/>
          <a:p>
            <a:pPr indent="0" marL="0">
              <a:buNone/>
            </a:pPr>
            <a:r>
              <a:rPr lang="en-US" sz="1050" dirty="0">
                <a:solidFill>
                  <a:schemeClr val="tx2"/>
                </a:solidFill>
              </a:rPr>
              <a:t>Every resolved matter asked, every review answered, results published with "prior results" language. 53% exclude firms under four stars.</a:t>
            </a:r>
            <a:endParaRPr lang="en-US" sz="1050" dirty="0"/>
          </a:p>
        </p:txBody>
      </p:sp>
      <p:sp>
        <p:nvSpPr>
          <p:cNvPr id="14" name="Shape 12"/>
          <p:cNvSpPr/>
          <p:nvPr/>
        </p:nvSpPr>
        <p:spPr>
          <a:xfrm>
            <a:off x="6035040" y="2907792"/>
            <a:ext cx="5577840" cy="969264"/>
          </a:xfrm>
          <a:prstGeom prst="rect">
            <a:avLst/>
          </a:prstGeom>
          <a:solidFill>
            <a:schemeClr val="bg2"/>
          </a:solidFill>
          <a:ln w="9525">
            <a:solidFill>
              <a:srgbClr val="D2CBD0"/>
            </a:solidFill>
            <a:prstDash val="solid"/>
          </a:ln>
        </p:spPr>
      </p:sp>
      <p:sp>
        <p:nvSpPr>
          <p:cNvPr id="15" name="Shape 13"/>
          <p:cNvSpPr/>
          <p:nvPr/>
        </p:nvSpPr>
        <p:spPr>
          <a:xfrm>
            <a:off x="6217920" y="3209544"/>
            <a:ext cx="365760" cy="365760"/>
          </a:xfrm>
          <a:prstGeom prst="ellipse">
            <a:avLst/>
          </a:prstGeom>
          <a:solidFill>
            <a:srgbClr val="D4402F"/>
          </a:solidFill>
          <a:ln w="12700">
            <a:solidFill>
              <a:srgbClr val="D4402F"/>
            </a:solidFill>
            <a:prstDash val="solid"/>
          </a:ln>
        </p:spPr>
      </p:sp>
      <p:sp>
        <p:nvSpPr>
          <p:cNvPr id="16" name="Text 14"/>
          <p:cNvSpPr txBox="1"/>
          <p:nvPr/>
        </p:nvSpPr>
        <p:spPr>
          <a:xfrm>
            <a:off x="6217920" y="3209544"/>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7" name="Text 15"/>
          <p:cNvSpPr txBox="1"/>
          <p:nvPr/>
        </p:nvSpPr>
        <p:spPr>
          <a:xfrm>
            <a:off x="6766560" y="3017520"/>
            <a:ext cx="4663440" cy="320040"/>
          </a:xfrm>
          <a:prstGeom prst="rect">
            <a:avLst/>
          </a:prstGeom>
          <a:noFill/>
          <a:ln/>
        </p:spPr>
        <p:txBody>
          <a:bodyPr wrap="square" lIns="0" tIns="0" rIns="0" bIns="0" rtlCol="0" anchor="t"/>
          <a:lstStyle/>
          <a:p>
            <a:pPr indent="0" marL="0">
              <a:buNone/>
            </a:pPr>
            <a:r>
              <a:rPr lang="en-US" sz="1400" b="1" dirty="0">
                <a:solidFill>
                  <a:schemeClr val="tx1"/>
                </a:solidFill>
              </a:rPr>
              <a:t>Attorney video</a:t>
            </a:r>
            <a:endParaRPr lang="en-US" sz="1400" dirty="0"/>
          </a:p>
        </p:txBody>
      </p:sp>
      <p:sp>
        <p:nvSpPr>
          <p:cNvPr id="18" name="Text 16"/>
          <p:cNvSpPr txBox="1"/>
          <p:nvPr/>
        </p:nvSpPr>
        <p:spPr>
          <a:xfrm>
            <a:off x="6766560" y="3337560"/>
            <a:ext cx="4663440" cy="512064"/>
          </a:xfrm>
          <a:prstGeom prst="rect">
            <a:avLst/>
          </a:prstGeom>
          <a:noFill/>
          <a:ln/>
        </p:spPr>
        <p:txBody>
          <a:bodyPr wrap="square" lIns="0" tIns="0" rIns="0" bIns="0" rtlCol="0" anchor="t"/>
          <a:lstStyle/>
          <a:p>
            <a:pPr indent="0" marL="0">
              <a:buNone/>
            </a:pPr>
            <a:r>
              <a:rPr lang="en-US" sz="1050" dirty="0">
                <a:solidFill>
                  <a:schemeClr val="tx2"/>
                </a:solidFill>
              </a:rPr>
              <a:t>From Pidoxa Studios: who you are, what you have done, what to do in the first 72 hours. Monthly for boutiques, weekly for established firms.</a:t>
            </a:r>
            <a:endParaRPr lang="en-US" sz="1050" dirty="0"/>
          </a:p>
        </p:txBody>
      </p:sp>
      <p:sp>
        <p:nvSpPr>
          <p:cNvPr id="19" name="Shape 17"/>
          <p:cNvSpPr/>
          <p:nvPr/>
        </p:nvSpPr>
        <p:spPr>
          <a:xfrm>
            <a:off x="6035040" y="3986784"/>
            <a:ext cx="5577840" cy="969264"/>
          </a:xfrm>
          <a:prstGeom prst="rect">
            <a:avLst/>
          </a:prstGeom>
          <a:solidFill>
            <a:schemeClr val="bg2"/>
          </a:solidFill>
          <a:ln w="9525">
            <a:solidFill>
              <a:srgbClr val="D2CBD0"/>
            </a:solidFill>
            <a:prstDash val="solid"/>
          </a:ln>
        </p:spPr>
      </p:sp>
      <p:sp>
        <p:nvSpPr>
          <p:cNvPr id="20" name="Shape 18"/>
          <p:cNvSpPr/>
          <p:nvPr/>
        </p:nvSpPr>
        <p:spPr>
          <a:xfrm>
            <a:off x="6217920" y="4288536"/>
            <a:ext cx="365760" cy="365760"/>
          </a:xfrm>
          <a:prstGeom prst="ellipse">
            <a:avLst/>
          </a:prstGeom>
          <a:solidFill>
            <a:srgbClr val="D4402F"/>
          </a:solidFill>
          <a:ln w="12700">
            <a:solidFill>
              <a:srgbClr val="D4402F"/>
            </a:solidFill>
            <a:prstDash val="solid"/>
          </a:ln>
        </p:spPr>
      </p:sp>
      <p:sp>
        <p:nvSpPr>
          <p:cNvPr id="21" name="Text 19"/>
          <p:cNvSpPr txBox="1"/>
          <p:nvPr/>
        </p:nvSpPr>
        <p:spPr>
          <a:xfrm>
            <a:off x="6217920" y="4288536"/>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22" name="Text 20"/>
          <p:cNvSpPr txBox="1"/>
          <p:nvPr/>
        </p:nvSpPr>
        <p:spPr>
          <a:xfrm>
            <a:off x="6766560" y="4096512"/>
            <a:ext cx="4663440" cy="320040"/>
          </a:xfrm>
          <a:prstGeom prst="rect">
            <a:avLst/>
          </a:prstGeom>
          <a:noFill/>
          <a:ln/>
        </p:spPr>
        <p:txBody>
          <a:bodyPr wrap="square" lIns="0" tIns="0" rIns="0" bIns="0" rtlCol="0" anchor="t"/>
          <a:lstStyle/>
          <a:p>
            <a:pPr indent="0" marL="0">
              <a:buNone/>
            </a:pPr>
            <a:r>
              <a:rPr lang="en-US" sz="1400" b="1" dirty="0">
                <a:solidFill>
                  <a:schemeClr val="tx1"/>
                </a:solidFill>
              </a:rPr>
              <a:t>Pidoxa Studios production</a:t>
            </a:r>
            <a:endParaRPr lang="en-US" sz="1400" dirty="0"/>
          </a:p>
        </p:txBody>
      </p:sp>
      <p:sp>
        <p:nvSpPr>
          <p:cNvPr id="23" name="Text 21"/>
          <p:cNvSpPr txBox="1"/>
          <p:nvPr/>
        </p:nvSpPr>
        <p:spPr>
          <a:xfrm>
            <a:off x="6766560" y="4416552"/>
            <a:ext cx="4663440" cy="512064"/>
          </a:xfrm>
          <a:prstGeom prst="rect">
            <a:avLst/>
          </a:prstGeom>
          <a:noFill/>
          <a:ln/>
        </p:spPr>
        <p:txBody>
          <a:bodyPr wrap="square" lIns="0" tIns="0" rIns="0" bIns="0" rtlCol="0" anchor="t"/>
          <a:lstStyle/>
          <a:p>
            <a:pPr indent="0" marL="0">
              <a:buNone/>
            </a:pPr>
            <a:r>
              <a:rPr lang="en-US" sz="1050" dirty="0">
                <a:solidFill>
                  <a:schemeClr val="tx2"/>
                </a:solidFill>
              </a:rPr>
              <a:t>Five-camera studio, remote and live capture, documentary-grade client stories, commercials for CTV and broadcast, webinars for referral partners.</a:t>
            </a:r>
            <a:endParaRPr lang="en-US" sz="1050" dirty="0"/>
          </a:p>
        </p:txBody>
      </p:sp>
      <p:sp>
        <p:nvSpPr>
          <p:cNvPr id="24" name="Shape 22"/>
          <p:cNvSpPr/>
          <p:nvPr/>
        </p:nvSpPr>
        <p:spPr>
          <a:xfrm>
            <a:off x="6035040" y="5065776"/>
            <a:ext cx="5577840" cy="969264"/>
          </a:xfrm>
          <a:prstGeom prst="rect">
            <a:avLst/>
          </a:prstGeom>
          <a:solidFill>
            <a:schemeClr val="bg2"/>
          </a:solidFill>
          <a:ln w="9525">
            <a:solidFill>
              <a:srgbClr val="D2CBD0"/>
            </a:solidFill>
            <a:prstDash val="solid"/>
          </a:ln>
        </p:spPr>
      </p:sp>
      <p:sp>
        <p:nvSpPr>
          <p:cNvPr id="25" name="Shape 23"/>
          <p:cNvSpPr/>
          <p:nvPr/>
        </p:nvSpPr>
        <p:spPr>
          <a:xfrm>
            <a:off x="6217920" y="5367528"/>
            <a:ext cx="365760" cy="365760"/>
          </a:xfrm>
          <a:prstGeom prst="ellipse">
            <a:avLst/>
          </a:prstGeom>
          <a:solidFill>
            <a:srgbClr val="D4402F"/>
          </a:solidFill>
          <a:ln w="12700">
            <a:solidFill>
              <a:srgbClr val="D4402F"/>
            </a:solidFill>
            <a:prstDash val="solid"/>
          </a:ln>
        </p:spPr>
      </p:sp>
      <p:sp>
        <p:nvSpPr>
          <p:cNvPr id="26" name="Text 24"/>
          <p:cNvSpPr txBox="1"/>
          <p:nvPr/>
        </p:nvSpPr>
        <p:spPr>
          <a:xfrm>
            <a:off x="6217920" y="5367528"/>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27" name="Text 25"/>
          <p:cNvSpPr txBox="1"/>
          <p:nvPr/>
        </p:nvSpPr>
        <p:spPr>
          <a:xfrm>
            <a:off x="6766560" y="5175504"/>
            <a:ext cx="4663440" cy="320040"/>
          </a:xfrm>
          <a:prstGeom prst="rect">
            <a:avLst/>
          </a:prstGeom>
          <a:noFill/>
          <a:ln/>
        </p:spPr>
        <p:txBody>
          <a:bodyPr wrap="square" lIns="0" tIns="0" rIns="0" bIns="0" rtlCol="0" anchor="t"/>
          <a:lstStyle/>
          <a:p>
            <a:pPr indent="0" marL="0">
              <a:buNone/>
            </a:pPr>
            <a:r>
              <a:rPr lang="en-US" sz="1400" b="1" dirty="0">
                <a:solidFill>
                  <a:schemeClr val="tx1"/>
                </a:solidFill>
              </a:rPr>
              <a:t>Earned content system</a:t>
            </a:r>
            <a:endParaRPr lang="en-US" sz="1400" dirty="0"/>
          </a:p>
        </p:txBody>
      </p:sp>
      <p:sp>
        <p:nvSpPr>
          <p:cNvPr id="28" name="Text 26"/>
          <p:cNvSpPr txBox="1"/>
          <p:nvPr/>
        </p:nvSpPr>
        <p:spPr>
          <a:xfrm>
            <a:off x="6766560" y="5495544"/>
            <a:ext cx="4663440" cy="512064"/>
          </a:xfrm>
          <a:prstGeom prst="rect">
            <a:avLst/>
          </a:prstGeom>
          <a:noFill/>
          <a:ln/>
        </p:spPr>
        <p:txBody>
          <a:bodyPr wrap="square" lIns="0" tIns="0" rIns="0" bIns="0" rtlCol="0" anchor="t"/>
          <a:lstStyle/>
          <a:p>
            <a:pPr indent="0" marL="0">
              <a:buNone/>
            </a:pPr>
            <a:r>
              <a:rPr lang="en-US" sz="1050" dirty="0">
                <a:solidFill>
                  <a:schemeClr val="tx2"/>
                </a:solidFill>
              </a:rPr>
              <a:t>Case stories, community, press and partner content built to be shared and found — the reason the family searches the name instead of "lawyer near me".</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LEAD GEN, NURTURE AND THE PARALLEL BUY FLOW</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Acquire</a:t>
            </a:r>
            <a:endParaRPr lang="en-US" sz="2800" dirty="0"/>
          </a:p>
        </p:txBody>
      </p:sp>
      <p:sp>
        <p:nvSpPr>
          <p:cNvPr id="4" name="Text 2"/>
          <p:cNvSpPr txBox="1"/>
          <p:nvPr/>
        </p:nvSpPr>
        <p:spPr>
          <a:xfrm>
            <a:off x="10515600" y="411480"/>
            <a:ext cx="548640" cy="640080"/>
          </a:xfrm>
          <a:prstGeom prst="rect">
            <a:avLst/>
          </a:prstGeom>
          <a:noFill/>
          <a:ln/>
        </p:spPr>
        <p:txBody>
          <a:bodyPr wrap="square" lIns="0" tIns="0" rIns="0" bIns="0" rtlCol="0" anchor="t"/>
          <a:lstStyle/>
          <a:p>
            <a:pPr indent="0" marL="0">
              <a:buNone/>
            </a:pPr>
            <a:r>
              <a:rPr lang="en-US" sz="7200" b="1" dirty="0">
                <a:solidFill>
                  <a:srgbClr val="3E8F8A"/>
                </a:solidFill>
              </a:rPr>
              <a:t>A</a:t>
            </a:r>
            <a:endParaRPr lang="en-US" sz="7200" dirty="0"/>
          </a:p>
        </p:txBody>
      </p:sp>
      <p:sp>
        <p:nvSpPr>
          <p:cNvPr id="5" name="Text 3"/>
          <p:cNvSpPr txBox="1"/>
          <p:nvPr/>
        </p:nvSpPr>
        <p:spPr>
          <a:xfrm>
            <a:off x="548640" y="1828800"/>
            <a:ext cx="5120640" cy="2926080"/>
          </a:xfrm>
          <a:prstGeom prst="rect">
            <a:avLst/>
          </a:prstGeom>
          <a:noFill/>
          <a:ln/>
        </p:spPr>
        <p:txBody>
          <a:bodyPr wrap="square" lIns="0" tIns="0" rIns="0" bIns="0" rtlCol="0" anchor="t"/>
          <a:lstStyle/>
          <a:p>
            <a:pPr indent="0" marL="0">
              <a:buNone/>
            </a:pPr>
            <a:r>
              <a:rPr lang="en-US" sz="1300" dirty="0">
                <a:solidFill>
                  <a:schemeClr val="tx2"/>
                </a:solidFill>
              </a:rPr>
              <a:t>The first call finds a human who knows what a tier 5 sounds like — in five minutes, around the clock. A tier-triage script scores the call 1–5 in ninety seconds and routes 4s and 5s live to a senior attorney. E-sign from the bedside. A nurture path for the family that is not ready. And the Pidoxa signature: a parallel buy flow for the second decision-maker — in injury law, the spouse or parent holding the phone while the patient cannot.</a:t>
            </a:r>
            <a:endParaRPr lang="en-US" sz="1300" dirty="0"/>
          </a:p>
        </p:txBody>
      </p:sp>
      <p:sp>
        <p:nvSpPr>
          <p:cNvPr id="6" name="Shape 4"/>
          <p:cNvSpPr/>
          <p:nvPr/>
        </p:nvSpPr>
        <p:spPr>
          <a:xfrm>
            <a:off x="548640" y="4754880"/>
            <a:ext cx="5120640" cy="1325880"/>
          </a:xfrm>
          <a:prstGeom prst="rect">
            <a:avLst/>
          </a:prstGeom>
          <a:solidFill>
            <a:srgbClr val="FFFFFF"/>
          </a:solidFill>
          <a:ln w="9525">
            <a:solidFill>
              <a:srgbClr val="D2CBD0"/>
            </a:solidFill>
            <a:prstDash val="solid"/>
          </a:ln>
        </p:spPr>
      </p:sp>
      <p:sp>
        <p:nvSpPr>
          <p:cNvPr id="7" name="Text 5"/>
          <p:cNvSpPr txBox="1"/>
          <p:nvPr/>
        </p:nvSpPr>
        <p:spPr>
          <a:xfrm>
            <a:off x="777240" y="4846320"/>
            <a:ext cx="1828800" cy="731520"/>
          </a:xfrm>
          <a:prstGeom prst="rect">
            <a:avLst/>
          </a:prstGeom>
          <a:noFill/>
          <a:ln/>
        </p:spPr>
        <p:txBody>
          <a:bodyPr wrap="square" lIns="0" tIns="0" rIns="0" bIns="0" rtlCol="0" anchor="t"/>
          <a:lstStyle/>
          <a:p>
            <a:pPr indent="0" marL="0">
              <a:buNone/>
            </a:pPr>
            <a:r>
              <a:rPr lang="en-US" sz="3600" b="1" dirty="0">
                <a:solidFill>
                  <a:srgbClr val="3E8F8A"/>
                </a:solidFill>
              </a:rPr>
              <a:t>79%</a:t>
            </a:r>
            <a:endParaRPr lang="en-US" sz="3600" dirty="0"/>
          </a:p>
        </p:txBody>
      </p:sp>
      <p:sp>
        <p:nvSpPr>
          <p:cNvPr id="8" name="Text 6"/>
          <p:cNvSpPr txBox="1"/>
          <p:nvPr/>
        </p:nvSpPr>
        <p:spPr>
          <a:xfrm>
            <a:off x="2560320" y="4937760"/>
            <a:ext cx="2926080" cy="1005840"/>
          </a:xfrm>
          <a:prstGeom prst="rect">
            <a:avLst/>
          </a:prstGeom>
          <a:noFill/>
          <a:ln/>
        </p:spPr>
        <p:txBody>
          <a:bodyPr wrap="square" lIns="0" tIns="0" rIns="0" bIns="0" rtlCol="0" anchor="t"/>
          <a:lstStyle/>
          <a:p>
            <a:pPr indent="0" marL="0">
              <a:buNone/>
            </a:pPr>
            <a:r>
              <a:rPr lang="en-US" sz="1150" dirty="0">
                <a:solidFill>
                  <a:schemeClr val="tx2"/>
                </a:solidFill>
              </a:rPr>
              <a:t>of injured consumers hired the attorney who was most responsive; 72% abandon after 24 hours</a:t>
            </a:r>
            <a:endParaRPr lang="en-US" sz="1150" dirty="0"/>
          </a:p>
        </p:txBody>
      </p:sp>
      <p:sp>
        <p:nvSpPr>
          <p:cNvPr id="9" name="Shape 7"/>
          <p:cNvSpPr/>
          <p:nvPr/>
        </p:nvSpPr>
        <p:spPr>
          <a:xfrm>
            <a:off x="6035040" y="1828800"/>
            <a:ext cx="5577840" cy="969264"/>
          </a:xfrm>
          <a:prstGeom prst="rect">
            <a:avLst/>
          </a:prstGeom>
          <a:solidFill>
            <a:schemeClr val="bg2"/>
          </a:solidFill>
          <a:ln w="9525">
            <a:solidFill>
              <a:srgbClr val="D2CBD0"/>
            </a:solidFill>
            <a:prstDash val="solid"/>
          </a:ln>
        </p:spPr>
      </p:sp>
      <p:sp>
        <p:nvSpPr>
          <p:cNvPr id="10" name="Shape 8"/>
          <p:cNvSpPr/>
          <p:nvPr/>
        </p:nvSpPr>
        <p:spPr>
          <a:xfrm>
            <a:off x="6217920" y="2130552"/>
            <a:ext cx="365760" cy="365760"/>
          </a:xfrm>
          <a:prstGeom prst="ellipse">
            <a:avLst/>
          </a:prstGeom>
          <a:solidFill>
            <a:srgbClr val="3E8F8A"/>
          </a:solidFill>
          <a:ln w="12700">
            <a:solidFill>
              <a:srgbClr val="3E8F8A"/>
            </a:solidFill>
            <a:prstDash val="solid"/>
          </a:ln>
        </p:spPr>
      </p:sp>
      <p:sp>
        <p:nvSpPr>
          <p:cNvPr id="11" name="Text 9"/>
          <p:cNvSpPr txBox="1"/>
          <p:nvPr/>
        </p:nvSpPr>
        <p:spPr>
          <a:xfrm>
            <a:off x="6217920" y="2130552"/>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12" name="Text 10"/>
          <p:cNvSpPr txBox="1"/>
          <p:nvPr/>
        </p:nvSpPr>
        <p:spPr>
          <a:xfrm>
            <a:off x="6766560" y="1938528"/>
            <a:ext cx="4663440" cy="320040"/>
          </a:xfrm>
          <a:prstGeom prst="rect">
            <a:avLst/>
          </a:prstGeom>
          <a:noFill/>
          <a:ln/>
        </p:spPr>
        <p:txBody>
          <a:bodyPr wrap="square" lIns="0" tIns="0" rIns="0" bIns="0" rtlCol="0" anchor="t"/>
          <a:lstStyle/>
          <a:p>
            <a:pPr indent="0" marL="0">
              <a:buNone/>
            </a:pPr>
            <a:r>
              <a:rPr lang="en-US" sz="1400" b="1" dirty="0">
                <a:solidFill>
                  <a:schemeClr val="tx1"/>
                </a:solidFill>
              </a:rPr>
              <a:t>Intake journey and tier triage</a:t>
            </a:r>
            <a:endParaRPr lang="en-US" sz="1400" dirty="0"/>
          </a:p>
        </p:txBody>
      </p:sp>
      <p:sp>
        <p:nvSpPr>
          <p:cNvPr id="13" name="Text 11"/>
          <p:cNvSpPr txBox="1"/>
          <p:nvPr/>
        </p:nvSpPr>
        <p:spPr>
          <a:xfrm>
            <a:off x="6766560" y="2258568"/>
            <a:ext cx="4663440" cy="512064"/>
          </a:xfrm>
          <a:prstGeom prst="rect">
            <a:avLst/>
          </a:prstGeom>
          <a:noFill/>
          <a:ln/>
        </p:spPr>
        <p:txBody>
          <a:bodyPr wrap="square" lIns="0" tIns="0" rIns="0" bIns="0" rtlCol="0" anchor="t"/>
          <a:lstStyle/>
          <a:p>
            <a:pPr indent="0" marL="0">
              <a:buNone/>
            </a:pPr>
            <a:r>
              <a:rPr lang="en-US" sz="1050" dirty="0">
                <a:solidFill>
                  <a:schemeClr val="tx2"/>
                </a:solidFill>
              </a:rPr>
              <a:t>Five-minute live response 24/7, written triage script, 4s and 5s routed live, e-sign on the spot, every call recorded into the CRM. The cheapest fix on the list.</a:t>
            </a:r>
            <a:endParaRPr lang="en-US" sz="1050" dirty="0"/>
          </a:p>
        </p:txBody>
      </p:sp>
      <p:sp>
        <p:nvSpPr>
          <p:cNvPr id="14" name="Shape 12"/>
          <p:cNvSpPr/>
          <p:nvPr/>
        </p:nvSpPr>
        <p:spPr>
          <a:xfrm>
            <a:off x="6035040" y="2907792"/>
            <a:ext cx="5577840" cy="969264"/>
          </a:xfrm>
          <a:prstGeom prst="rect">
            <a:avLst/>
          </a:prstGeom>
          <a:solidFill>
            <a:schemeClr val="bg2"/>
          </a:solidFill>
          <a:ln w="9525">
            <a:solidFill>
              <a:srgbClr val="D2CBD0"/>
            </a:solidFill>
            <a:prstDash val="solid"/>
          </a:ln>
        </p:spPr>
      </p:sp>
      <p:sp>
        <p:nvSpPr>
          <p:cNvPr id="15" name="Shape 13"/>
          <p:cNvSpPr/>
          <p:nvPr/>
        </p:nvSpPr>
        <p:spPr>
          <a:xfrm>
            <a:off x="6217920" y="3209544"/>
            <a:ext cx="365760" cy="365760"/>
          </a:xfrm>
          <a:prstGeom prst="ellipse">
            <a:avLst/>
          </a:prstGeom>
          <a:solidFill>
            <a:srgbClr val="3E8F8A"/>
          </a:solidFill>
          <a:ln w="12700">
            <a:solidFill>
              <a:srgbClr val="3E8F8A"/>
            </a:solidFill>
            <a:prstDash val="solid"/>
          </a:ln>
        </p:spPr>
      </p:sp>
      <p:sp>
        <p:nvSpPr>
          <p:cNvPr id="16" name="Text 14"/>
          <p:cNvSpPr txBox="1"/>
          <p:nvPr/>
        </p:nvSpPr>
        <p:spPr>
          <a:xfrm>
            <a:off x="6217920" y="3209544"/>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7" name="Text 15"/>
          <p:cNvSpPr txBox="1"/>
          <p:nvPr/>
        </p:nvSpPr>
        <p:spPr>
          <a:xfrm>
            <a:off x="6766560" y="3017520"/>
            <a:ext cx="4663440" cy="320040"/>
          </a:xfrm>
          <a:prstGeom prst="rect">
            <a:avLst/>
          </a:prstGeom>
          <a:noFill/>
          <a:ln/>
        </p:spPr>
        <p:txBody>
          <a:bodyPr wrap="square" lIns="0" tIns="0" rIns="0" bIns="0" rtlCol="0" anchor="t"/>
          <a:lstStyle/>
          <a:p>
            <a:pPr indent="0" marL="0">
              <a:buNone/>
            </a:pPr>
            <a:r>
              <a:rPr lang="en-US" sz="1400" b="1" dirty="0">
                <a:solidFill>
                  <a:schemeClr val="tx1"/>
                </a:solidFill>
              </a:rPr>
              <a:t>Client journey design</a:t>
            </a:r>
            <a:endParaRPr lang="en-US" sz="1400" dirty="0"/>
          </a:p>
        </p:txBody>
      </p:sp>
      <p:sp>
        <p:nvSpPr>
          <p:cNvPr id="18" name="Text 16"/>
          <p:cNvSpPr txBox="1"/>
          <p:nvPr/>
        </p:nvSpPr>
        <p:spPr>
          <a:xfrm>
            <a:off x="6766560" y="3337560"/>
            <a:ext cx="4663440" cy="512064"/>
          </a:xfrm>
          <a:prstGeom prst="rect">
            <a:avLst/>
          </a:prstGeom>
          <a:noFill/>
          <a:ln/>
        </p:spPr>
        <p:txBody>
          <a:bodyPr wrap="square" lIns="0" tIns="0" rIns="0" bIns="0" rtlCol="0" anchor="t"/>
          <a:lstStyle/>
          <a:p>
            <a:pPr indent="0" marL="0">
              <a:buNone/>
            </a:pPr>
            <a:r>
              <a:rPr lang="en-US" sz="1050" dirty="0">
                <a:solidFill>
                  <a:schemeClr val="tx2"/>
                </a:solidFill>
              </a:rPr>
              <a:t>The mapped path from the crash to the retainer, and the parallel path for the family member — touches, timing, messages and hand-offs built from persona data.</a:t>
            </a:r>
            <a:endParaRPr lang="en-US" sz="1050" dirty="0"/>
          </a:p>
        </p:txBody>
      </p:sp>
      <p:sp>
        <p:nvSpPr>
          <p:cNvPr id="19" name="Shape 17"/>
          <p:cNvSpPr/>
          <p:nvPr/>
        </p:nvSpPr>
        <p:spPr>
          <a:xfrm>
            <a:off x="6035040" y="3986784"/>
            <a:ext cx="5577840" cy="969264"/>
          </a:xfrm>
          <a:prstGeom prst="rect">
            <a:avLst/>
          </a:prstGeom>
          <a:solidFill>
            <a:schemeClr val="bg2"/>
          </a:solidFill>
          <a:ln w="9525">
            <a:solidFill>
              <a:srgbClr val="D2CBD0"/>
            </a:solidFill>
            <a:prstDash val="solid"/>
          </a:ln>
        </p:spPr>
      </p:sp>
      <p:sp>
        <p:nvSpPr>
          <p:cNvPr id="20" name="Shape 18"/>
          <p:cNvSpPr/>
          <p:nvPr/>
        </p:nvSpPr>
        <p:spPr>
          <a:xfrm>
            <a:off x="6217920" y="4288536"/>
            <a:ext cx="365760" cy="365760"/>
          </a:xfrm>
          <a:prstGeom prst="ellipse">
            <a:avLst/>
          </a:prstGeom>
          <a:solidFill>
            <a:srgbClr val="3E8F8A"/>
          </a:solidFill>
          <a:ln w="12700">
            <a:solidFill>
              <a:srgbClr val="3E8F8A"/>
            </a:solidFill>
            <a:prstDash val="solid"/>
          </a:ln>
        </p:spPr>
      </p:sp>
      <p:sp>
        <p:nvSpPr>
          <p:cNvPr id="21" name="Text 19"/>
          <p:cNvSpPr txBox="1"/>
          <p:nvPr/>
        </p:nvSpPr>
        <p:spPr>
          <a:xfrm>
            <a:off x="6217920" y="4288536"/>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22" name="Text 20"/>
          <p:cNvSpPr txBox="1"/>
          <p:nvPr/>
        </p:nvSpPr>
        <p:spPr>
          <a:xfrm>
            <a:off x="6766560" y="4096512"/>
            <a:ext cx="4663440" cy="320040"/>
          </a:xfrm>
          <a:prstGeom prst="rect">
            <a:avLst/>
          </a:prstGeom>
          <a:noFill/>
          <a:ln/>
        </p:spPr>
        <p:txBody>
          <a:bodyPr wrap="square" lIns="0" tIns="0" rIns="0" bIns="0" rtlCol="0" anchor="t"/>
          <a:lstStyle/>
          <a:p>
            <a:pPr indent="0" marL="0">
              <a:buNone/>
            </a:pPr>
            <a:r>
              <a:rPr lang="en-US" sz="1400" b="1" dirty="0">
                <a:solidFill>
                  <a:schemeClr val="tx1"/>
                </a:solidFill>
              </a:rPr>
              <a:t>Referral and partner flow</a:t>
            </a:r>
            <a:endParaRPr lang="en-US" sz="1400" dirty="0"/>
          </a:p>
        </p:txBody>
      </p:sp>
      <p:sp>
        <p:nvSpPr>
          <p:cNvPr id="23" name="Text 21"/>
          <p:cNvSpPr txBox="1"/>
          <p:nvPr/>
        </p:nvSpPr>
        <p:spPr>
          <a:xfrm>
            <a:off x="6766560" y="4416552"/>
            <a:ext cx="4663440" cy="512064"/>
          </a:xfrm>
          <a:prstGeom prst="rect">
            <a:avLst/>
          </a:prstGeom>
          <a:noFill/>
          <a:ln/>
        </p:spPr>
        <p:txBody>
          <a:bodyPr wrap="square" lIns="0" tIns="0" rIns="0" bIns="0" rtlCol="0" anchor="t"/>
          <a:lstStyle/>
          <a:p>
            <a:pPr indent="0" marL="0">
              <a:buNone/>
            </a:pPr>
            <a:r>
              <a:rPr lang="en-US" sz="1050" dirty="0">
                <a:solidFill>
                  <a:schemeClr val="tx2"/>
                </a:solidFill>
              </a:rPr>
              <a:t>Medical providers, body shops, other attorneys and past clients wired into a repeatable flow with their own paths and tracking.</a:t>
            </a:r>
            <a:endParaRPr lang="en-US" sz="1050" dirty="0"/>
          </a:p>
        </p:txBody>
      </p:sp>
      <p:sp>
        <p:nvSpPr>
          <p:cNvPr id="24" name="Shape 22"/>
          <p:cNvSpPr/>
          <p:nvPr/>
        </p:nvSpPr>
        <p:spPr>
          <a:xfrm>
            <a:off x="6035040" y="5065776"/>
            <a:ext cx="5577840" cy="969264"/>
          </a:xfrm>
          <a:prstGeom prst="rect">
            <a:avLst/>
          </a:prstGeom>
          <a:solidFill>
            <a:schemeClr val="bg2"/>
          </a:solidFill>
          <a:ln w="9525">
            <a:solidFill>
              <a:srgbClr val="D2CBD0"/>
            </a:solidFill>
            <a:prstDash val="solid"/>
          </a:ln>
        </p:spPr>
      </p:sp>
      <p:sp>
        <p:nvSpPr>
          <p:cNvPr id="25" name="Shape 23"/>
          <p:cNvSpPr/>
          <p:nvPr/>
        </p:nvSpPr>
        <p:spPr>
          <a:xfrm>
            <a:off x="6217920" y="5367528"/>
            <a:ext cx="365760" cy="365760"/>
          </a:xfrm>
          <a:prstGeom prst="ellipse">
            <a:avLst/>
          </a:prstGeom>
          <a:solidFill>
            <a:srgbClr val="3E8F8A"/>
          </a:solidFill>
          <a:ln w="12700">
            <a:solidFill>
              <a:srgbClr val="3E8F8A"/>
            </a:solidFill>
            <a:prstDash val="solid"/>
          </a:ln>
        </p:spPr>
      </p:sp>
      <p:sp>
        <p:nvSpPr>
          <p:cNvPr id="26" name="Text 24"/>
          <p:cNvSpPr txBox="1"/>
          <p:nvPr/>
        </p:nvSpPr>
        <p:spPr>
          <a:xfrm>
            <a:off x="6217920" y="5367528"/>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27" name="Text 25"/>
          <p:cNvSpPr txBox="1"/>
          <p:nvPr/>
        </p:nvSpPr>
        <p:spPr>
          <a:xfrm>
            <a:off x="6766560" y="5175504"/>
            <a:ext cx="4663440" cy="320040"/>
          </a:xfrm>
          <a:prstGeom prst="rect">
            <a:avLst/>
          </a:prstGeom>
          <a:noFill/>
          <a:ln/>
        </p:spPr>
        <p:txBody>
          <a:bodyPr wrap="square" lIns="0" tIns="0" rIns="0" bIns="0" rtlCol="0" anchor="t"/>
          <a:lstStyle/>
          <a:p>
            <a:pPr indent="0" marL="0">
              <a:buNone/>
            </a:pPr>
            <a:r>
              <a:rPr lang="en-US" sz="1400" b="1" dirty="0">
                <a:solidFill>
                  <a:schemeClr val="tx1"/>
                </a:solidFill>
              </a:rPr>
              <a:t>The parallel buy flow</a:t>
            </a:r>
            <a:endParaRPr lang="en-US" sz="1400" dirty="0"/>
          </a:p>
        </p:txBody>
      </p:sp>
      <p:sp>
        <p:nvSpPr>
          <p:cNvPr id="28" name="Text 26"/>
          <p:cNvSpPr txBox="1"/>
          <p:nvPr/>
        </p:nvSpPr>
        <p:spPr>
          <a:xfrm>
            <a:off x="6766560" y="5495544"/>
            <a:ext cx="4663440" cy="512064"/>
          </a:xfrm>
          <a:prstGeom prst="rect">
            <a:avLst/>
          </a:prstGeom>
          <a:noFill/>
          <a:ln/>
        </p:spPr>
        <p:txBody>
          <a:bodyPr wrap="square" lIns="0" tIns="0" rIns="0" bIns="0" rtlCol="0" anchor="t"/>
          <a:lstStyle/>
          <a:p>
            <a:pPr indent="0" marL="0">
              <a:buNone/>
            </a:pPr>
            <a:r>
              <a:rPr lang="en-US" sz="1050" dirty="0">
                <a:solidFill>
                  <a:schemeClr val="tx2"/>
                </a:solidFill>
              </a:rPr>
              <a:t>A "what to do now" path for the family member: consent and authority handled, plain language, click-to-call and chat, no "Were you injured?" form.</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BRAND EQUITY STRATEGY</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Lift</a:t>
            </a:r>
            <a:endParaRPr lang="en-US" sz="2800" dirty="0"/>
          </a:p>
        </p:txBody>
      </p:sp>
      <p:sp>
        <p:nvSpPr>
          <p:cNvPr id="4" name="Text 2"/>
          <p:cNvSpPr txBox="1"/>
          <p:nvPr/>
        </p:nvSpPr>
        <p:spPr>
          <a:xfrm>
            <a:off x="10515600" y="411480"/>
            <a:ext cx="548640" cy="640080"/>
          </a:xfrm>
          <a:prstGeom prst="rect">
            <a:avLst/>
          </a:prstGeom>
          <a:noFill/>
          <a:ln/>
        </p:spPr>
        <p:txBody>
          <a:bodyPr wrap="square" lIns="0" tIns="0" rIns="0" bIns="0" rtlCol="0" anchor="t"/>
          <a:lstStyle/>
          <a:p>
            <a:pPr indent="0" marL="0">
              <a:buNone/>
            </a:pPr>
            <a:r>
              <a:rPr lang="en-US" sz="7200" b="1" dirty="0">
                <a:solidFill>
                  <a:srgbClr val="3C8F5F"/>
                </a:solidFill>
              </a:rPr>
              <a:t>L</a:t>
            </a:r>
            <a:endParaRPr lang="en-US" sz="7200" dirty="0"/>
          </a:p>
        </p:txBody>
      </p:sp>
      <p:sp>
        <p:nvSpPr>
          <p:cNvPr id="5" name="Text 3"/>
          <p:cNvSpPr txBox="1"/>
          <p:nvPr/>
        </p:nvSpPr>
        <p:spPr>
          <a:xfrm>
            <a:off x="548640" y="1828800"/>
            <a:ext cx="5120640" cy="2926080"/>
          </a:xfrm>
          <a:prstGeom prst="rect">
            <a:avLst/>
          </a:prstGeom>
          <a:noFill/>
          <a:ln/>
        </p:spPr>
        <p:txBody>
          <a:bodyPr wrap="square" lIns="0" tIns="0" rIns="0" bIns="0" rtlCol="0" anchor="t"/>
          <a:lstStyle/>
          <a:p>
            <a:pPr indent="0" marL="0">
              <a:buNone/>
            </a:pPr>
            <a:r>
              <a:rPr lang="en-US" sz="1300" dirty="0">
                <a:solidFill>
                  <a:schemeClr val="tx2"/>
                </a:solidFill>
              </a:rPr>
              <a:t>The strategic plan and the scoreboard the partners read the same way. Brand lift measured weekly — branded search, direct traffic, review velocity — reported next to the media spend that drove it. Attribution by case tier, so the channels that built the 4s and 5s get the credit and the budget. The NPS and referral playbook. Events and earned media. One visual and verbal system across site, ads, intake and settlement letters, so every impression compounds instead of restarting the introduction.</a:t>
            </a:r>
            <a:endParaRPr lang="en-US" sz="1300" dirty="0"/>
          </a:p>
        </p:txBody>
      </p:sp>
      <p:sp>
        <p:nvSpPr>
          <p:cNvPr id="6" name="Shape 4"/>
          <p:cNvSpPr/>
          <p:nvPr/>
        </p:nvSpPr>
        <p:spPr>
          <a:xfrm>
            <a:off x="548640" y="4754880"/>
            <a:ext cx="5120640" cy="1325880"/>
          </a:xfrm>
          <a:prstGeom prst="rect">
            <a:avLst/>
          </a:prstGeom>
          <a:solidFill>
            <a:srgbClr val="FFFFFF"/>
          </a:solidFill>
          <a:ln w="9525">
            <a:solidFill>
              <a:srgbClr val="D2CBD0"/>
            </a:solidFill>
            <a:prstDash val="solid"/>
          </a:ln>
        </p:spPr>
      </p:sp>
      <p:sp>
        <p:nvSpPr>
          <p:cNvPr id="7" name="Text 5"/>
          <p:cNvSpPr txBox="1"/>
          <p:nvPr/>
        </p:nvSpPr>
        <p:spPr>
          <a:xfrm>
            <a:off x="777240" y="4846320"/>
            <a:ext cx="1828800" cy="731520"/>
          </a:xfrm>
          <a:prstGeom prst="rect">
            <a:avLst/>
          </a:prstGeom>
          <a:noFill/>
          <a:ln/>
        </p:spPr>
        <p:txBody>
          <a:bodyPr wrap="square" lIns="0" tIns="0" rIns="0" bIns="0" rtlCol="0" anchor="t"/>
          <a:lstStyle/>
          <a:p>
            <a:pPr indent="0" marL="0">
              <a:buNone/>
            </a:pPr>
            <a:r>
              <a:rPr lang="en-US" sz="3600" b="1" dirty="0">
                <a:solidFill>
                  <a:srgbClr val="3C8F5F"/>
                </a:solidFill>
              </a:rPr>
              <a:t>0</a:t>
            </a:r>
            <a:endParaRPr lang="en-US" sz="3600" dirty="0"/>
          </a:p>
        </p:txBody>
      </p:sp>
      <p:sp>
        <p:nvSpPr>
          <p:cNvPr id="8" name="Text 6"/>
          <p:cNvSpPr txBox="1"/>
          <p:nvPr/>
        </p:nvSpPr>
        <p:spPr>
          <a:xfrm>
            <a:off x="2560320" y="4937760"/>
            <a:ext cx="2926080" cy="1005840"/>
          </a:xfrm>
          <a:prstGeom prst="rect">
            <a:avLst/>
          </a:prstGeom>
          <a:noFill/>
          <a:ln/>
        </p:spPr>
        <p:txBody>
          <a:bodyPr wrap="square" lIns="0" tIns="0" rIns="0" bIns="0" rtlCol="0" anchor="t"/>
          <a:lstStyle/>
          <a:p>
            <a:pPr indent="0" marL="0">
              <a:buNone/>
            </a:pPr>
            <a:r>
              <a:rPr lang="en-US" sz="1150" dirty="0">
                <a:solidFill>
                  <a:schemeClr val="tx2"/>
                </a:solidFill>
              </a:rPr>
              <a:t>credit last-click attribution gives the channels that built the memory</a:t>
            </a:r>
            <a:endParaRPr lang="en-US" sz="1150" dirty="0"/>
          </a:p>
        </p:txBody>
      </p:sp>
      <p:sp>
        <p:nvSpPr>
          <p:cNvPr id="9" name="Shape 7"/>
          <p:cNvSpPr/>
          <p:nvPr/>
        </p:nvSpPr>
        <p:spPr>
          <a:xfrm>
            <a:off x="6035040" y="1828800"/>
            <a:ext cx="5577840" cy="969264"/>
          </a:xfrm>
          <a:prstGeom prst="rect">
            <a:avLst/>
          </a:prstGeom>
          <a:solidFill>
            <a:schemeClr val="bg2"/>
          </a:solidFill>
          <a:ln w="9525">
            <a:solidFill>
              <a:srgbClr val="D2CBD0"/>
            </a:solidFill>
            <a:prstDash val="solid"/>
          </a:ln>
        </p:spPr>
      </p:sp>
      <p:sp>
        <p:nvSpPr>
          <p:cNvPr id="10" name="Shape 8"/>
          <p:cNvSpPr/>
          <p:nvPr/>
        </p:nvSpPr>
        <p:spPr>
          <a:xfrm>
            <a:off x="6217920" y="2130552"/>
            <a:ext cx="365760" cy="365760"/>
          </a:xfrm>
          <a:prstGeom prst="ellipse">
            <a:avLst/>
          </a:prstGeom>
          <a:solidFill>
            <a:srgbClr val="3C8F5F"/>
          </a:solidFill>
          <a:ln w="12700">
            <a:solidFill>
              <a:srgbClr val="3C8F5F"/>
            </a:solidFill>
            <a:prstDash val="solid"/>
          </a:ln>
        </p:spPr>
      </p:sp>
      <p:sp>
        <p:nvSpPr>
          <p:cNvPr id="11" name="Text 9"/>
          <p:cNvSpPr txBox="1"/>
          <p:nvPr/>
        </p:nvSpPr>
        <p:spPr>
          <a:xfrm>
            <a:off x="6217920" y="2130552"/>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12" name="Text 10"/>
          <p:cNvSpPr txBox="1"/>
          <p:nvPr/>
        </p:nvSpPr>
        <p:spPr>
          <a:xfrm>
            <a:off x="6766560" y="1938528"/>
            <a:ext cx="4663440" cy="320040"/>
          </a:xfrm>
          <a:prstGeom prst="rect">
            <a:avLst/>
          </a:prstGeom>
          <a:noFill/>
          <a:ln/>
        </p:spPr>
        <p:txBody>
          <a:bodyPr wrap="square" lIns="0" tIns="0" rIns="0" bIns="0" rtlCol="0" anchor="t"/>
          <a:lstStyle/>
          <a:p>
            <a:pPr indent="0" marL="0">
              <a:buNone/>
            </a:pPr>
            <a:r>
              <a:rPr lang="en-US" sz="1400" b="1" dirty="0">
                <a:solidFill>
                  <a:schemeClr val="tx1"/>
                </a:solidFill>
              </a:rPr>
              <a:t>Measurement and tier attribution</a:t>
            </a:r>
            <a:endParaRPr lang="en-US" sz="1400" dirty="0"/>
          </a:p>
        </p:txBody>
      </p:sp>
      <p:sp>
        <p:nvSpPr>
          <p:cNvPr id="13" name="Text 11"/>
          <p:cNvSpPr txBox="1"/>
          <p:nvPr/>
        </p:nvSpPr>
        <p:spPr>
          <a:xfrm>
            <a:off x="6766560" y="2258568"/>
            <a:ext cx="4663440" cy="512064"/>
          </a:xfrm>
          <a:prstGeom prst="rect">
            <a:avLst/>
          </a:prstGeom>
          <a:noFill/>
          <a:ln/>
        </p:spPr>
        <p:txBody>
          <a:bodyPr wrap="square" lIns="0" tIns="0" rIns="0" bIns="0" rtlCol="0" anchor="t"/>
          <a:lstStyle/>
          <a:p>
            <a:pPr indent="0" marL="0">
              <a:buNone/>
            </a:pPr>
            <a:r>
              <a:rPr lang="en-US" sz="1050" dirty="0">
                <a:solidFill>
                  <a:schemeClr val="tx2"/>
                </a:solidFill>
              </a:rPr>
              <a:t>Tracking audited end to end — calls, forms, chats, e-signs — then role-weighted attribution by tier. Fund what produces 4s and 5s; cut what only produces 1s.</a:t>
            </a:r>
            <a:endParaRPr lang="en-US" sz="1050" dirty="0"/>
          </a:p>
        </p:txBody>
      </p:sp>
      <p:sp>
        <p:nvSpPr>
          <p:cNvPr id="14" name="Shape 12"/>
          <p:cNvSpPr/>
          <p:nvPr/>
        </p:nvSpPr>
        <p:spPr>
          <a:xfrm>
            <a:off x="6035040" y="2907792"/>
            <a:ext cx="5577840" cy="969264"/>
          </a:xfrm>
          <a:prstGeom prst="rect">
            <a:avLst/>
          </a:prstGeom>
          <a:solidFill>
            <a:schemeClr val="bg2"/>
          </a:solidFill>
          <a:ln w="9525">
            <a:solidFill>
              <a:srgbClr val="D2CBD0"/>
            </a:solidFill>
            <a:prstDash val="solid"/>
          </a:ln>
        </p:spPr>
      </p:sp>
      <p:sp>
        <p:nvSpPr>
          <p:cNvPr id="15" name="Shape 13"/>
          <p:cNvSpPr/>
          <p:nvPr/>
        </p:nvSpPr>
        <p:spPr>
          <a:xfrm>
            <a:off x="6217920" y="3209544"/>
            <a:ext cx="365760" cy="365760"/>
          </a:xfrm>
          <a:prstGeom prst="ellipse">
            <a:avLst/>
          </a:prstGeom>
          <a:solidFill>
            <a:srgbClr val="3C8F5F"/>
          </a:solidFill>
          <a:ln w="12700">
            <a:solidFill>
              <a:srgbClr val="3C8F5F"/>
            </a:solidFill>
            <a:prstDash val="solid"/>
          </a:ln>
        </p:spPr>
      </p:sp>
      <p:sp>
        <p:nvSpPr>
          <p:cNvPr id="16" name="Text 14"/>
          <p:cNvSpPr txBox="1"/>
          <p:nvPr/>
        </p:nvSpPr>
        <p:spPr>
          <a:xfrm>
            <a:off x="6217920" y="3209544"/>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7" name="Text 15"/>
          <p:cNvSpPr txBox="1"/>
          <p:nvPr/>
        </p:nvSpPr>
        <p:spPr>
          <a:xfrm>
            <a:off x="6766560" y="3017520"/>
            <a:ext cx="4663440" cy="320040"/>
          </a:xfrm>
          <a:prstGeom prst="rect">
            <a:avLst/>
          </a:prstGeom>
          <a:noFill/>
          <a:ln/>
        </p:spPr>
        <p:txBody>
          <a:bodyPr wrap="square" lIns="0" tIns="0" rIns="0" bIns="0" rtlCol="0" anchor="t"/>
          <a:lstStyle/>
          <a:p>
            <a:pPr indent="0" marL="0">
              <a:buNone/>
            </a:pPr>
            <a:r>
              <a:rPr lang="en-US" sz="1400" b="1" dirty="0">
                <a:solidFill>
                  <a:schemeClr val="tx1"/>
                </a:solidFill>
              </a:rPr>
              <a:t>Brand equity plan and NPS playbook</a:t>
            </a:r>
            <a:endParaRPr lang="en-US" sz="1400" dirty="0"/>
          </a:p>
        </p:txBody>
      </p:sp>
      <p:sp>
        <p:nvSpPr>
          <p:cNvPr id="18" name="Text 16"/>
          <p:cNvSpPr txBox="1"/>
          <p:nvPr/>
        </p:nvSpPr>
        <p:spPr>
          <a:xfrm>
            <a:off x="6766560" y="3337560"/>
            <a:ext cx="4663440" cy="512064"/>
          </a:xfrm>
          <a:prstGeom prst="rect">
            <a:avLst/>
          </a:prstGeom>
          <a:noFill/>
          <a:ln/>
        </p:spPr>
        <p:txBody>
          <a:bodyPr wrap="square" lIns="0" tIns="0" rIns="0" bIns="0" rtlCol="0" anchor="t"/>
          <a:lstStyle/>
          <a:p>
            <a:pPr indent="0" marL="0">
              <a:buNone/>
            </a:pPr>
            <a:r>
              <a:rPr lang="en-US" sz="1050" dirty="0">
                <a:solidFill>
                  <a:schemeClr val="tx2"/>
                </a:solidFill>
              </a:rPr>
              <a:t>Brand lift weekly, referral and review loops, events and earned media, one brand system everywhere.</a:t>
            </a:r>
            <a:endParaRPr lang="en-US" sz="1050" dirty="0"/>
          </a:p>
        </p:txBody>
      </p:sp>
      <p:sp>
        <p:nvSpPr>
          <p:cNvPr id="19" name="Shape 17"/>
          <p:cNvSpPr/>
          <p:nvPr/>
        </p:nvSpPr>
        <p:spPr>
          <a:xfrm>
            <a:off x="6035040" y="3986784"/>
            <a:ext cx="5577840" cy="969264"/>
          </a:xfrm>
          <a:prstGeom prst="rect">
            <a:avLst/>
          </a:prstGeom>
          <a:solidFill>
            <a:schemeClr val="bg2"/>
          </a:solidFill>
          <a:ln w="9525">
            <a:solidFill>
              <a:srgbClr val="D2CBD0"/>
            </a:solidFill>
            <a:prstDash val="solid"/>
          </a:ln>
        </p:spPr>
      </p:sp>
      <p:sp>
        <p:nvSpPr>
          <p:cNvPr id="20" name="Shape 18"/>
          <p:cNvSpPr/>
          <p:nvPr/>
        </p:nvSpPr>
        <p:spPr>
          <a:xfrm>
            <a:off x="6217920" y="4288536"/>
            <a:ext cx="365760" cy="365760"/>
          </a:xfrm>
          <a:prstGeom prst="ellipse">
            <a:avLst/>
          </a:prstGeom>
          <a:solidFill>
            <a:srgbClr val="3C8F5F"/>
          </a:solidFill>
          <a:ln w="12700">
            <a:solidFill>
              <a:srgbClr val="3C8F5F"/>
            </a:solidFill>
            <a:prstDash val="solid"/>
          </a:ln>
        </p:spPr>
      </p:sp>
      <p:sp>
        <p:nvSpPr>
          <p:cNvPr id="21" name="Text 19"/>
          <p:cNvSpPr txBox="1"/>
          <p:nvPr/>
        </p:nvSpPr>
        <p:spPr>
          <a:xfrm>
            <a:off x="6217920" y="4288536"/>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22" name="Text 20"/>
          <p:cNvSpPr txBox="1"/>
          <p:nvPr/>
        </p:nvSpPr>
        <p:spPr>
          <a:xfrm>
            <a:off x="6766560" y="4096512"/>
            <a:ext cx="4663440" cy="320040"/>
          </a:xfrm>
          <a:prstGeom prst="rect">
            <a:avLst/>
          </a:prstGeom>
          <a:noFill/>
          <a:ln/>
        </p:spPr>
        <p:txBody>
          <a:bodyPr wrap="square" lIns="0" tIns="0" rIns="0" bIns="0" rtlCol="0" anchor="t"/>
          <a:lstStyle/>
          <a:p>
            <a:pPr indent="0" marL="0">
              <a:buNone/>
            </a:pPr>
            <a:r>
              <a:rPr lang="en-US" sz="1400" b="1" dirty="0">
                <a:solidFill>
                  <a:schemeClr val="tx1"/>
                </a:solidFill>
              </a:rPr>
              <a:t>One scoreboard</a:t>
            </a:r>
            <a:endParaRPr lang="en-US" sz="1400" dirty="0"/>
          </a:p>
        </p:txBody>
      </p:sp>
      <p:sp>
        <p:nvSpPr>
          <p:cNvPr id="23" name="Text 21"/>
          <p:cNvSpPr txBox="1"/>
          <p:nvPr/>
        </p:nvSpPr>
        <p:spPr>
          <a:xfrm>
            <a:off x="6766560" y="4416552"/>
            <a:ext cx="4663440" cy="512064"/>
          </a:xfrm>
          <a:prstGeom prst="rect">
            <a:avLst/>
          </a:prstGeom>
          <a:noFill/>
          <a:ln/>
        </p:spPr>
        <p:txBody>
          <a:bodyPr wrap="square" lIns="0" tIns="0" rIns="0" bIns="0" rtlCol="0" anchor="t"/>
          <a:lstStyle/>
          <a:p>
            <a:pPr indent="0" marL="0">
              <a:buNone/>
            </a:pPr>
            <a:r>
              <a:rPr lang="en-US" sz="1050" dirty="0">
                <a:solidFill>
                  <a:schemeClr val="tx2"/>
                </a:solidFill>
              </a:rPr>
              <a:t>Cost per signed case by tier, branded search, direct traffic, review velocity, intake speed — read identically by marketing, intake and the partners.</a:t>
            </a:r>
            <a:endParaRPr lang="en-US" sz="1050" dirty="0"/>
          </a:p>
        </p:txBody>
      </p:sp>
      <p:sp>
        <p:nvSpPr>
          <p:cNvPr id="24" name="Shape 22"/>
          <p:cNvSpPr/>
          <p:nvPr/>
        </p:nvSpPr>
        <p:spPr>
          <a:xfrm>
            <a:off x="6035040" y="5065776"/>
            <a:ext cx="5577840" cy="969264"/>
          </a:xfrm>
          <a:prstGeom prst="rect">
            <a:avLst/>
          </a:prstGeom>
          <a:solidFill>
            <a:schemeClr val="bg2"/>
          </a:solidFill>
          <a:ln w="9525">
            <a:solidFill>
              <a:srgbClr val="D2CBD0"/>
            </a:solidFill>
            <a:prstDash val="solid"/>
          </a:ln>
        </p:spPr>
      </p:sp>
      <p:sp>
        <p:nvSpPr>
          <p:cNvPr id="25" name="Shape 23"/>
          <p:cNvSpPr/>
          <p:nvPr/>
        </p:nvSpPr>
        <p:spPr>
          <a:xfrm>
            <a:off x="6217920" y="5367528"/>
            <a:ext cx="365760" cy="365760"/>
          </a:xfrm>
          <a:prstGeom prst="ellipse">
            <a:avLst/>
          </a:prstGeom>
          <a:solidFill>
            <a:srgbClr val="3C8F5F"/>
          </a:solidFill>
          <a:ln w="12700">
            <a:solidFill>
              <a:srgbClr val="3C8F5F"/>
            </a:solidFill>
            <a:prstDash val="solid"/>
          </a:ln>
        </p:spPr>
      </p:sp>
      <p:sp>
        <p:nvSpPr>
          <p:cNvPr id="26" name="Text 24"/>
          <p:cNvSpPr txBox="1"/>
          <p:nvPr/>
        </p:nvSpPr>
        <p:spPr>
          <a:xfrm>
            <a:off x="6217920" y="5367528"/>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27" name="Text 25"/>
          <p:cNvSpPr txBox="1"/>
          <p:nvPr/>
        </p:nvSpPr>
        <p:spPr>
          <a:xfrm>
            <a:off x="6766560" y="5175504"/>
            <a:ext cx="4663440" cy="320040"/>
          </a:xfrm>
          <a:prstGeom prst="rect">
            <a:avLst/>
          </a:prstGeom>
          <a:noFill/>
          <a:ln/>
        </p:spPr>
        <p:txBody>
          <a:bodyPr wrap="square" lIns="0" tIns="0" rIns="0" bIns="0" rtlCol="0" anchor="t"/>
          <a:lstStyle/>
          <a:p>
            <a:pPr indent="0" marL="0">
              <a:buNone/>
            </a:pPr>
            <a:r>
              <a:rPr lang="en-US" sz="1400" b="1" dirty="0">
                <a:solidFill>
                  <a:schemeClr val="tx1"/>
                </a:solidFill>
              </a:rPr>
              <a:t>Quarterly persona refresh</a:t>
            </a:r>
            <a:endParaRPr lang="en-US" sz="1400" dirty="0"/>
          </a:p>
        </p:txBody>
      </p:sp>
      <p:sp>
        <p:nvSpPr>
          <p:cNvPr id="28" name="Text 26"/>
          <p:cNvSpPr txBox="1"/>
          <p:nvPr/>
        </p:nvSpPr>
        <p:spPr>
          <a:xfrm>
            <a:off x="6766560" y="5495544"/>
            <a:ext cx="4663440" cy="512064"/>
          </a:xfrm>
          <a:prstGeom prst="rect">
            <a:avLst/>
          </a:prstGeom>
          <a:noFill/>
          <a:ln/>
        </p:spPr>
        <p:txBody>
          <a:bodyPr wrap="square" lIns="0" tIns="0" rIns="0" bIns="0" rtlCol="0" anchor="t"/>
          <a:lstStyle/>
          <a:p>
            <a:pPr indent="0" marL="0">
              <a:buNone/>
            </a:pPr>
            <a:r>
              <a:rPr lang="en-US" sz="1050" dirty="0">
                <a:solidFill>
                  <a:schemeClr val="tx2"/>
                </a:solidFill>
              </a:rPr>
              <a:t>From the last twelve months of signed cases, so the aim moves as the metro does.</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NEW AREAS, CHANNELS AND LEGS OF REVENUE</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Expand</a:t>
            </a:r>
            <a:endParaRPr lang="en-US" sz="2800" dirty="0"/>
          </a:p>
        </p:txBody>
      </p:sp>
      <p:sp>
        <p:nvSpPr>
          <p:cNvPr id="4" name="Text 2"/>
          <p:cNvSpPr txBox="1"/>
          <p:nvPr/>
        </p:nvSpPr>
        <p:spPr>
          <a:xfrm>
            <a:off x="10515600" y="411480"/>
            <a:ext cx="548640" cy="640080"/>
          </a:xfrm>
          <a:prstGeom prst="rect">
            <a:avLst/>
          </a:prstGeom>
          <a:noFill/>
          <a:ln/>
        </p:spPr>
        <p:txBody>
          <a:bodyPr wrap="square" lIns="0" tIns="0" rIns="0" bIns="0" rtlCol="0" anchor="t"/>
          <a:lstStyle/>
          <a:p>
            <a:pPr indent="0" marL="0">
              <a:buNone/>
            </a:pPr>
            <a:r>
              <a:rPr lang="en-US" sz="7200" b="1" dirty="0">
                <a:solidFill>
                  <a:srgbClr val="4B51A3"/>
                </a:solidFill>
              </a:rPr>
              <a:t>E</a:t>
            </a:r>
            <a:endParaRPr lang="en-US" sz="7200" dirty="0"/>
          </a:p>
        </p:txBody>
      </p:sp>
      <p:sp>
        <p:nvSpPr>
          <p:cNvPr id="5" name="Text 3"/>
          <p:cNvSpPr txBox="1"/>
          <p:nvPr/>
        </p:nvSpPr>
        <p:spPr>
          <a:xfrm>
            <a:off x="548640" y="1828800"/>
            <a:ext cx="5120640" cy="2926080"/>
          </a:xfrm>
          <a:prstGeom prst="rect">
            <a:avLst/>
          </a:prstGeom>
          <a:noFill/>
          <a:ln/>
        </p:spPr>
        <p:txBody>
          <a:bodyPr wrap="square" lIns="0" tIns="0" rIns="0" bIns="0" rtlCol="0" anchor="t"/>
          <a:lstStyle/>
          <a:p>
            <a:pPr indent="0" marL="0">
              <a:buNone/>
            </a:pPr>
            <a:r>
              <a:rPr lang="en-US" sz="1300" dirty="0">
                <a:solidFill>
                  <a:schemeClr val="tx2"/>
                </a:solidFill>
              </a:rPr>
              <a:t>"Wreck-it Ralph." The lines the firm refers out — trucking, premises, product, med-mal — built as their own journeys with their own intake scripts and co-counsel bench, so the 5s stop leaving as referral fees paid out. The next metro. The Spanish-language market. A co-counsel and referral network that pays the firm instead of the other way around. Mass-tort participation when the economics fit. Each one scoped from the data at the end of the first ninety days, not from opinion.</a:t>
            </a:r>
            <a:endParaRPr lang="en-US" sz="1300" dirty="0"/>
          </a:p>
        </p:txBody>
      </p:sp>
      <p:sp>
        <p:nvSpPr>
          <p:cNvPr id="6" name="Shape 4"/>
          <p:cNvSpPr/>
          <p:nvPr/>
        </p:nvSpPr>
        <p:spPr>
          <a:xfrm>
            <a:off x="548640" y="4754880"/>
            <a:ext cx="5120640" cy="1325880"/>
          </a:xfrm>
          <a:prstGeom prst="rect">
            <a:avLst/>
          </a:prstGeom>
          <a:solidFill>
            <a:srgbClr val="FFFFFF"/>
          </a:solidFill>
          <a:ln w="9525">
            <a:solidFill>
              <a:srgbClr val="D2CBD0"/>
            </a:solidFill>
            <a:prstDash val="solid"/>
          </a:ln>
        </p:spPr>
      </p:sp>
      <p:sp>
        <p:nvSpPr>
          <p:cNvPr id="7" name="Text 5"/>
          <p:cNvSpPr txBox="1"/>
          <p:nvPr/>
        </p:nvSpPr>
        <p:spPr>
          <a:xfrm>
            <a:off x="777240" y="4846320"/>
            <a:ext cx="1828800" cy="731520"/>
          </a:xfrm>
          <a:prstGeom prst="rect">
            <a:avLst/>
          </a:prstGeom>
          <a:noFill/>
          <a:ln/>
        </p:spPr>
        <p:txBody>
          <a:bodyPr wrap="square" lIns="0" tIns="0" rIns="0" bIns="0" rtlCol="0" anchor="t"/>
          <a:lstStyle/>
          <a:p>
            <a:pPr indent="0" marL="0">
              <a:buNone/>
            </a:pPr>
            <a:r>
              <a:rPr lang="en-US" sz="3600" b="1" dirty="0">
                <a:solidFill>
                  <a:srgbClr val="4B51A3"/>
                </a:solidFill>
              </a:rPr>
              <a:t>1/3</a:t>
            </a:r>
            <a:endParaRPr lang="en-US" sz="3600" dirty="0"/>
          </a:p>
        </p:txBody>
      </p:sp>
      <p:sp>
        <p:nvSpPr>
          <p:cNvPr id="8" name="Text 6"/>
          <p:cNvSpPr txBox="1"/>
          <p:nvPr/>
        </p:nvSpPr>
        <p:spPr>
          <a:xfrm>
            <a:off x="2560320" y="4937760"/>
            <a:ext cx="2926080" cy="1005840"/>
          </a:xfrm>
          <a:prstGeom prst="rect">
            <a:avLst/>
          </a:prstGeom>
          <a:noFill/>
          <a:ln/>
        </p:spPr>
        <p:txBody>
          <a:bodyPr wrap="square" lIns="0" tIns="0" rIns="0" bIns="0" rtlCol="0" anchor="t"/>
          <a:lstStyle/>
          <a:p>
            <a:pPr indent="0" marL="0">
              <a:buNone/>
            </a:pPr>
            <a:r>
              <a:rPr lang="en-US" sz="1150" dirty="0">
                <a:solidFill>
                  <a:schemeClr val="tx2"/>
                </a:solidFill>
              </a:rPr>
              <a:t>what a referral fee paid out returns on a tier-5 case — without the result, the review or the story</a:t>
            </a:r>
            <a:endParaRPr lang="en-US" sz="1150" dirty="0"/>
          </a:p>
        </p:txBody>
      </p:sp>
      <p:sp>
        <p:nvSpPr>
          <p:cNvPr id="9" name="Shape 7"/>
          <p:cNvSpPr/>
          <p:nvPr/>
        </p:nvSpPr>
        <p:spPr>
          <a:xfrm>
            <a:off x="6035040" y="1828800"/>
            <a:ext cx="5577840" cy="969264"/>
          </a:xfrm>
          <a:prstGeom prst="rect">
            <a:avLst/>
          </a:prstGeom>
          <a:solidFill>
            <a:schemeClr val="bg2"/>
          </a:solidFill>
          <a:ln w="9525">
            <a:solidFill>
              <a:srgbClr val="D2CBD0"/>
            </a:solidFill>
            <a:prstDash val="solid"/>
          </a:ln>
        </p:spPr>
      </p:sp>
      <p:sp>
        <p:nvSpPr>
          <p:cNvPr id="10" name="Shape 8"/>
          <p:cNvSpPr/>
          <p:nvPr/>
        </p:nvSpPr>
        <p:spPr>
          <a:xfrm>
            <a:off x="6217920" y="2130552"/>
            <a:ext cx="365760" cy="365760"/>
          </a:xfrm>
          <a:prstGeom prst="ellipse">
            <a:avLst/>
          </a:prstGeom>
          <a:solidFill>
            <a:srgbClr val="4B51A3"/>
          </a:solidFill>
          <a:ln w="12700">
            <a:solidFill>
              <a:srgbClr val="4B51A3"/>
            </a:solidFill>
            <a:prstDash val="solid"/>
          </a:ln>
        </p:spPr>
      </p:sp>
      <p:sp>
        <p:nvSpPr>
          <p:cNvPr id="11" name="Text 9"/>
          <p:cNvSpPr txBox="1"/>
          <p:nvPr/>
        </p:nvSpPr>
        <p:spPr>
          <a:xfrm>
            <a:off x="6217920" y="2130552"/>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12" name="Text 10"/>
          <p:cNvSpPr txBox="1"/>
          <p:nvPr/>
        </p:nvSpPr>
        <p:spPr>
          <a:xfrm>
            <a:off x="6766560" y="1938528"/>
            <a:ext cx="4663440" cy="320040"/>
          </a:xfrm>
          <a:prstGeom prst="rect">
            <a:avLst/>
          </a:prstGeom>
          <a:noFill/>
          <a:ln/>
        </p:spPr>
        <p:txBody>
          <a:bodyPr wrap="square" lIns="0" tIns="0" rIns="0" bIns="0" rtlCol="0" anchor="t"/>
          <a:lstStyle/>
          <a:p>
            <a:pPr indent="0" marL="0">
              <a:buNone/>
            </a:pPr>
            <a:r>
              <a:rPr lang="en-US" sz="1400" b="1" dirty="0">
                <a:solidFill>
                  <a:schemeClr val="tx1"/>
                </a:solidFill>
              </a:rPr>
              <a:t>New practice lines</a:t>
            </a:r>
            <a:endParaRPr lang="en-US" sz="1400" dirty="0"/>
          </a:p>
        </p:txBody>
      </p:sp>
      <p:sp>
        <p:nvSpPr>
          <p:cNvPr id="13" name="Text 11"/>
          <p:cNvSpPr txBox="1"/>
          <p:nvPr/>
        </p:nvSpPr>
        <p:spPr>
          <a:xfrm>
            <a:off x="6766560" y="2258568"/>
            <a:ext cx="4663440" cy="512064"/>
          </a:xfrm>
          <a:prstGeom prst="rect">
            <a:avLst/>
          </a:prstGeom>
          <a:noFill/>
          <a:ln/>
        </p:spPr>
        <p:txBody>
          <a:bodyPr wrap="square" lIns="0" tIns="0" rIns="0" bIns="0" rtlCol="0" anchor="t"/>
          <a:lstStyle/>
          <a:p>
            <a:pPr indent="0" marL="0">
              <a:buNone/>
            </a:pPr>
            <a:r>
              <a:rPr lang="en-US" sz="1050" dirty="0">
                <a:solidFill>
                  <a:schemeClr val="tx2"/>
                </a:solidFill>
              </a:rPr>
              <a:t>Trucking, premises, product liability or med-mal as their own journeys, so the firm keeps the cases it could keep.</a:t>
            </a:r>
            <a:endParaRPr lang="en-US" sz="1050" dirty="0"/>
          </a:p>
        </p:txBody>
      </p:sp>
      <p:sp>
        <p:nvSpPr>
          <p:cNvPr id="14" name="Shape 12"/>
          <p:cNvSpPr/>
          <p:nvPr/>
        </p:nvSpPr>
        <p:spPr>
          <a:xfrm>
            <a:off x="6035040" y="2907792"/>
            <a:ext cx="5577840" cy="969264"/>
          </a:xfrm>
          <a:prstGeom prst="rect">
            <a:avLst/>
          </a:prstGeom>
          <a:solidFill>
            <a:schemeClr val="bg2"/>
          </a:solidFill>
          <a:ln w="9525">
            <a:solidFill>
              <a:srgbClr val="D2CBD0"/>
            </a:solidFill>
            <a:prstDash val="solid"/>
          </a:ln>
        </p:spPr>
      </p:sp>
      <p:sp>
        <p:nvSpPr>
          <p:cNvPr id="15" name="Shape 13"/>
          <p:cNvSpPr/>
          <p:nvPr/>
        </p:nvSpPr>
        <p:spPr>
          <a:xfrm>
            <a:off x="6217920" y="3209544"/>
            <a:ext cx="365760" cy="365760"/>
          </a:xfrm>
          <a:prstGeom prst="ellipse">
            <a:avLst/>
          </a:prstGeom>
          <a:solidFill>
            <a:srgbClr val="4B51A3"/>
          </a:solidFill>
          <a:ln w="12700">
            <a:solidFill>
              <a:srgbClr val="4B51A3"/>
            </a:solidFill>
            <a:prstDash val="solid"/>
          </a:ln>
        </p:spPr>
      </p:sp>
      <p:sp>
        <p:nvSpPr>
          <p:cNvPr id="16" name="Text 14"/>
          <p:cNvSpPr txBox="1"/>
          <p:nvPr/>
        </p:nvSpPr>
        <p:spPr>
          <a:xfrm>
            <a:off x="6217920" y="3209544"/>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7" name="Text 15"/>
          <p:cNvSpPr txBox="1"/>
          <p:nvPr/>
        </p:nvSpPr>
        <p:spPr>
          <a:xfrm>
            <a:off x="6766560" y="3017520"/>
            <a:ext cx="4663440" cy="320040"/>
          </a:xfrm>
          <a:prstGeom prst="rect">
            <a:avLst/>
          </a:prstGeom>
          <a:noFill/>
          <a:ln/>
        </p:spPr>
        <p:txBody>
          <a:bodyPr wrap="square" lIns="0" tIns="0" rIns="0" bIns="0" rtlCol="0" anchor="t"/>
          <a:lstStyle/>
          <a:p>
            <a:pPr indent="0" marL="0">
              <a:buNone/>
            </a:pPr>
            <a:r>
              <a:rPr lang="en-US" sz="1400" b="1" dirty="0">
                <a:solidFill>
                  <a:schemeClr val="tx1"/>
                </a:solidFill>
              </a:rPr>
              <a:t>New markets</a:t>
            </a:r>
            <a:endParaRPr lang="en-US" sz="1400" dirty="0"/>
          </a:p>
        </p:txBody>
      </p:sp>
      <p:sp>
        <p:nvSpPr>
          <p:cNvPr id="18" name="Text 16"/>
          <p:cNvSpPr txBox="1"/>
          <p:nvPr/>
        </p:nvSpPr>
        <p:spPr>
          <a:xfrm>
            <a:off x="6766560" y="3337560"/>
            <a:ext cx="4663440" cy="512064"/>
          </a:xfrm>
          <a:prstGeom prst="rect">
            <a:avLst/>
          </a:prstGeom>
          <a:noFill/>
          <a:ln/>
        </p:spPr>
        <p:txBody>
          <a:bodyPr wrap="square" lIns="0" tIns="0" rIns="0" bIns="0" rtlCol="0" anchor="t"/>
          <a:lstStyle/>
          <a:p>
            <a:pPr indent="0" marL="0">
              <a:buNone/>
            </a:pPr>
            <a:r>
              <a:rPr lang="en-US" sz="1050" dirty="0">
                <a:solidFill>
                  <a:schemeClr val="tx2"/>
                </a:solidFill>
              </a:rPr>
              <a:t>The next metro on the same definitions and the same scoreboard; the Spanish-language market with its own content and intake.</a:t>
            </a:r>
            <a:endParaRPr lang="en-US" sz="1050" dirty="0"/>
          </a:p>
        </p:txBody>
      </p:sp>
      <p:sp>
        <p:nvSpPr>
          <p:cNvPr id="19" name="Shape 17"/>
          <p:cNvSpPr/>
          <p:nvPr/>
        </p:nvSpPr>
        <p:spPr>
          <a:xfrm>
            <a:off x="6035040" y="3986784"/>
            <a:ext cx="5577840" cy="969264"/>
          </a:xfrm>
          <a:prstGeom prst="rect">
            <a:avLst/>
          </a:prstGeom>
          <a:solidFill>
            <a:schemeClr val="bg2"/>
          </a:solidFill>
          <a:ln w="9525">
            <a:solidFill>
              <a:srgbClr val="D2CBD0"/>
            </a:solidFill>
            <a:prstDash val="solid"/>
          </a:ln>
        </p:spPr>
      </p:sp>
      <p:sp>
        <p:nvSpPr>
          <p:cNvPr id="20" name="Shape 18"/>
          <p:cNvSpPr/>
          <p:nvPr/>
        </p:nvSpPr>
        <p:spPr>
          <a:xfrm>
            <a:off x="6217920" y="4288536"/>
            <a:ext cx="365760" cy="365760"/>
          </a:xfrm>
          <a:prstGeom prst="ellipse">
            <a:avLst/>
          </a:prstGeom>
          <a:solidFill>
            <a:srgbClr val="4B51A3"/>
          </a:solidFill>
          <a:ln w="12700">
            <a:solidFill>
              <a:srgbClr val="4B51A3"/>
            </a:solidFill>
            <a:prstDash val="solid"/>
          </a:ln>
        </p:spPr>
      </p:sp>
      <p:sp>
        <p:nvSpPr>
          <p:cNvPr id="21" name="Text 19"/>
          <p:cNvSpPr txBox="1"/>
          <p:nvPr/>
        </p:nvSpPr>
        <p:spPr>
          <a:xfrm>
            <a:off x="6217920" y="4288536"/>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22" name="Text 20"/>
          <p:cNvSpPr txBox="1"/>
          <p:nvPr/>
        </p:nvSpPr>
        <p:spPr>
          <a:xfrm>
            <a:off x="6766560" y="4096512"/>
            <a:ext cx="4663440" cy="320040"/>
          </a:xfrm>
          <a:prstGeom prst="rect">
            <a:avLst/>
          </a:prstGeom>
          <a:noFill/>
          <a:ln/>
        </p:spPr>
        <p:txBody>
          <a:bodyPr wrap="square" lIns="0" tIns="0" rIns="0" bIns="0" rtlCol="0" anchor="t"/>
          <a:lstStyle/>
          <a:p>
            <a:pPr indent="0" marL="0">
              <a:buNone/>
            </a:pPr>
            <a:r>
              <a:rPr lang="en-US" sz="1400" b="1" dirty="0">
                <a:solidFill>
                  <a:schemeClr val="tx1"/>
                </a:solidFill>
              </a:rPr>
              <a:t>The referred-to firm</a:t>
            </a:r>
            <a:endParaRPr lang="en-US" sz="1400" dirty="0"/>
          </a:p>
        </p:txBody>
      </p:sp>
      <p:sp>
        <p:nvSpPr>
          <p:cNvPr id="23" name="Text 21"/>
          <p:cNvSpPr txBox="1"/>
          <p:nvPr/>
        </p:nvSpPr>
        <p:spPr>
          <a:xfrm>
            <a:off x="6766560" y="4416552"/>
            <a:ext cx="4663440" cy="512064"/>
          </a:xfrm>
          <a:prstGeom prst="rect">
            <a:avLst/>
          </a:prstGeom>
          <a:noFill/>
          <a:ln/>
        </p:spPr>
        <p:txBody>
          <a:bodyPr wrap="square" lIns="0" tIns="0" rIns="0" bIns="0" rtlCol="0" anchor="t"/>
          <a:lstStyle/>
          <a:p>
            <a:pPr indent="0" marL="0">
              <a:buNone/>
            </a:pPr>
            <a:r>
              <a:rPr lang="en-US" sz="1050" dirty="0">
                <a:solidFill>
                  <a:schemeClr val="tx2"/>
                </a:solidFill>
              </a:rPr>
              <a:t>A co-counsel network that sends cases in — the brand other attorneys trust with their 5s.</a:t>
            </a:r>
            <a:endParaRPr lang="en-US" sz="1050" dirty="0"/>
          </a:p>
        </p:txBody>
      </p:sp>
      <p:sp>
        <p:nvSpPr>
          <p:cNvPr id="24" name="Shape 22"/>
          <p:cNvSpPr/>
          <p:nvPr/>
        </p:nvSpPr>
        <p:spPr>
          <a:xfrm>
            <a:off x="6035040" y="5065776"/>
            <a:ext cx="5577840" cy="969264"/>
          </a:xfrm>
          <a:prstGeom prst="rect">
            <a:avLst/>
          </a:prstGeom>
          <a:solidFill>
            <a:schemeClr val="bg2"/>
          </a:solidFill>
          <a:ln w="9525">
            <a:solidFill>
              <a:srgbClr val="D2CBD0"/>
            </a:solidFill>
            <a:prstDash val="solid"/>
          </a:ln>
        </p:spPr>
      </p:sp>
      <p:sp>
        <p:nvSpPr>
          <p:cNvPr id="25" name="Shape 23"/>
          <p:cNvSpPr/>
          <p:nvPr/>
        </p:nvSpPr>
        <p:spPr>
          <a:xfrm>
            <a:off x="6217920" y="5367528"/>
            <a:ext cx="365760" cy="365760"/>
          </a:xfrm>
          <a:prstGeom prst="ellipse">
            <a:avLst/>
          </a:prstGeom>
          <a:solidFill>
            <a:srgbClr val="4B51A3"/>
          </a:solidFill>
          <a:ln w="12700">
            <a:solidFill>
              <a:srgbClr val="4B51A3"/>
            </a:solidFill>
            <a:prstDash val="solid"/>
          </a:ln>
        </p:spPr>
      </p:sp>
      <p:sp>
        <p:nvSpPr>
          <p:cNvPr id="26" name="Text 24"/>
          <p:cNvSpPr txBox="1"/>
          <p:nvPr/>
        </p:nvSpPr>
        <p:spPr>
          <a:xfrm>
            <a:off x="6217920" y="5367528"/>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27" name="Text 25"/>
          <p:cNvSpPr txBox="1"/>
          <p:nvPr/>
        </p:nvSpPr>
        <p:spPr>
          <a:xfrm>
            <a:off x="6766560" y="5175504"/>
            <a:ext cx="4663440" cy="320040"/>
          </a:xfrm>
          <a:prstGeom prst="rect">
            <a:avLst/>
          </a:prstGeom>
          <a:noFill/>
          <a:ln/>
        </p:spPr>
        <p:txBody>
          <a:bodyPr wrap="square" lIns="0" tIns="0" rIns="0" bIns="0" rtlCol="0" anchor="t"/>
          <a:lstStyle/>
          <a:p>
            <a:pPr indent="0" marL="0">
              <a:buNone/>
            </a:pPr>
            <a:r>
              <a:rPr lang="en-US" sz="1400" b="1" dirty="0">
                <a:solidFill>
                  <a:schemeClr val="tx1"/>
                </a:solidFill>
              </a:rPr>
              <a:t>Mass tort</a:t>
            </a:r>
            <a:endParaRPr lang="en-US" sz="1400" dirty="0"/>
          </a:p>
        </p:txBody>
      </p:sp>
      <p:sp>
        <p:nvSpPr>
          <p:cNvPr id="28" name="Text 26"/>
          <p:cNvSpPr txBox="1"/>
          <p:nvPr/>
        </p:nvSpPr>
        <p:spPr>
          <a:xfrm>
            <a:off x="6766560" y="5495544"/>
            <a:ext cx="4663440" cy="512064"/>
          </a:xfrm>
          <a:prstGeom prst="rect">
            <a:avLst/>
          </a:prstGeom>
          <a:noFill/>
          <a:ln/>
        </p:spPr>
        <p:txBody>
          <a:bodyPr wrap="square" lIns="0" tIns="0" rIns="0" bIns="0" rtlCol="0" anchor="t"/>
          <a:lstStyle/>
          <a:p>
            <a:pPr indent="0" marL="0">
              <a:buNone/>
            </a:pPr>
            <a:r>
              <a:rPr lang="en-US" sz="1050" dirty="0">
                <a:solidFill>
                  <a:schemeClr val="tx2"/>
                </a:solidFill>
              </a:rPr>
              <a:t>Participation when the portfolio economics fit, never as a substitute for the firm's own mix.</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CLIENT JOURNEY · 1 OF 2</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What the family goes through — and the friction we remove at each step</a:t>
            </a:r>
            <a:endParaRPr lang="en-US" sz="2800" dirty="0"/>
          </a:p>
        </p:txBody>
      </p:sp>
      <p:sp>
        <p:nvSpPr>
          <p:cNvPr id="4" name="Text 2"/>
          <p:cNvSpPr txBox="1"/>
          <p:nvPr/>
        </p:nvSpPr>
        <p:spPr>
          <a:xfrm>
            <a:off x="548640" y="1828800"/>
            <a:ext cx="2011680" cy="274320"/>
          </a:xfrm>
          <a:prstGeom prst="rect">
            <a:avLst/>
          </a:prstGeom>
          <a:noFill/>
          <a:ln/>
        </p:spPr>
        <p:txBody>
          <a:bodyPr wrap="square" lIns="0" tIns="0" rIns="0" bIns="0" rtlCol="0" anchor="t"/>
          <a:lstStyle/>
          <a:p>
            <a:pPr indent="0" marL="0">
              <a:buNone/>
            </a:pPr>
            <a:r>
              <a:rPr lang="en-US" sz="900" spc="300" kern="0" dirty="0">
                <a:solidFill>
                  <a:schemeClr val="tx2"/>
                </a:solidFill>
              </a:rPr>
              <a:t>STAGE</a:t>
            </a:r>
            <a:endParaRPr lang="en-US" sz="900" dirty="0"/>
          </a:p>
        </p:txBody>
      </p:sp>
      <p:sp>
        <p:nvSpPr>
          <p:cNvPr id="5" name="Text 3"/>
          <p:cNvSpPr txBox="1"/>
          <p:nvPr/>
        </p:nvSpPr>
        <p:spPr>
          <a:xfrm>
            <a:off x="2743200" y="1828800"/>
            <a:ext cx="4206240" cy="274320"/>
          </a:xfrm>
          <a:prstGeom prst="rect">
            <a:avLst/>
          </a:prstGeom>
          <a:noFill/>
          <a:ln/>
        </p:spPr>
        <p:txBody>
          <a:bodyPr wrap="square" lIns="0" tIns="0" rIns="0" bIns="0" rtlCol="0" anchor="t"/>
          <a:lstStyle/>
          <a:p>
            <a:pPr indent="0" marL="0">
              <a:buNone/>
            </a:pPr>
            <a:r>
              <a:rPr lang="en-US" sz="900" spc="300" kern="0" dirty="0">
                <a:solidFill>
                  <a:srgbClr val="D4402F"/>
                </a:solidFill>
              </a:rPr>
              <a:t>FRICTION — WHERE THE 5 IS LOST</a:t>
            </a:r>
            <a:endParaRPr lang="en-US" sz="900" dirty="0"/>
          </a:p>
        </p:txBody>
      </p:sp>
      <p:sp>
        <p:nvSpPr>
          <p:cNvPr id="6" name="Text 4"/>
          <p:cNvSpPr txBox="1"/>
          <p:nvPr/>
        </p:nvSpPr>
        <p:spPr>
          <a:xfrm>
            <a:off x="7132320" y="1828800"/>
            <a:ext cx="4389120" cy="274320"/>
          </a:xfrm>
          <a:prstGeom prst="rect">
            <a:avLst/>
          </a:prstGeom>
          <a:noFill/>
          <a:ln/>
        </p:spPr>
        <p:txBody>
          <a:bodyPr wrap="square" lIns="0" tIns="0" rIns="0" bIns="0" rtlCol="0" anchor="t"/>
          <a:lstStyle/>
          <a:p>
            <a:pPr indent="0" marL="0">
              <a:buNone/>
            </a:pPr>
            <a:r>
              <a:rPr lang="en-US" sz="900" spc="300" kern="0" dirty="0">
                <a:solidFill>
                  <a:srgbClr val="3C8F5F"/>
                </a:solidFill>
              </a:rPr>
              <a:t>WHAT PIDOXA REMOVES</a:t>
            </a:r>
            <a:endParaRPr lang="en-US" sz="900" dirty="0"/>
          </a:p>
        </p:txBody>
      </p:sp>
      <p:sp>
        <p:nvSpPr>
          <p:cNvPr id="7" name="Shape 5"/>
          <p:cNvSpPr/>
          <p:nvPr/>
        </p:nvSpPr>
        <p:spPr>
          <a:xfrm>
            <a:off x="548640" y="2194560"/>
            <a:ext cx="11064240" cy="896112"/>
          </a:xfrm>
          <a:prstGeom prst="rect">
            <a:avLst/>
          </a:prstGeom>
          <a:solidFill>
            <a:schemeClr val="bg2"/>
          </a:solidFill>
          <a:ln w="9525">
            <a:solidFill>
              <a:srgbClr val="D2CBD0"/>
            </a:solidFill>
            <a:prstDash val="solid"/>
          </a:ln>
        </p:spPr>
      </p:sp>
      <p:sp>
        <p:nvSpPr>
          <p:cNvPr id="8" name="Text 6"/>
          <p:cNvSpPr txBox="1"/>
          <p:nvPr/>
        </p:nvSpPr>
        <p:spPr>
          <a:xfrm>
            <a:off x="731520" y="2304288"/>
            <a:ext cx="1920240" cy="457200"/>
          </a:xfrm>
          <a:prstGeom prst="rect">
            <a:avLst/>
          </a:prstGeom>
          <a:noFill/>
          <a:ln/>
        </p:spPr>
        <p:txBody>
          <a:bodyPr wrap="square" lIns="0" tIns="0" rIns="0" bIns="0" rtlCol="0" anchor="t"/>
          <a:lstStyle/>
          <a:p>
            <a:pPr indent="0" marL="0">
              <a:buNone/>
            </a:pPr>
            <a:r>
              <a:rPr lang="en-US" sz="1400" b="1" dirty="0">
                <a:solidFill>
                  <a:schemeClr val="tx1"/>
                </a:solidFill>
              </a:rPr>
              <a:t>Before the crash</a:t>
            </a:r>
            <a:endParaRPr lang="en-US" sz="1400" dirty="0"/>
          </a:p>
        </p:txBody>
      </p:sp>
      <p:sp>
        <p:nvSpPr>
          <p:cNvPr id="9" name="Text 7"/>
          <p:cNvSpPr txBox="1"/>
          <p:nvPr/>
        </p:nvSpPr>
        <p:spPr>
          <a:xfrm>
            <a:off x="731520" y="2761488"/>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MONTHS</a:t>
            </a:r>
            <a:endParaRPr lang="en-US" sz="900" dirty="0"/>
          </a:p>
        </p:txBody>
      </p:sp>
      <p:sp>
        <p:nvSpPr>
          <p:cNvPr id="10" name="Text 8"/>
          <p:cNvSpPr txBox="1"/>
          <p:nvPr/>
        </p:nvSpPr>
        <p:spPr>
          <a:xfrm>
            <a:off x="2743200" y="2286000"/>
            <a:ext cx="4206240" cy="749808"/>
          </a:xfrm>
          <a:prstGeom prst="rect">
            <a:avLst/>
          </a:prstGeom>
          <a:noFill/>
          <a:ln/>
        </p:spPr>
        <p:txBody>
          <a:bodyPr wrap="square" lIns="0" tIns="0" rIns="0" bIns="0" rtlCol="0" anchor="t"/>
          <a:lstStyle/>
          <a:p>
            <a:pPr indent="0" marL="0">
              <a:buNone/>
            </a:pPr>
            <a:r>
              <a:rPr lang="en-US" sz="1050" dirty="0">
                <a:solidFill>
                  <a:schemeClr val="tx2"/>
                </a:solidFill>
              </a:rPr>
              <a:t>Nobody in the household can name an injury firm, or they can name the one on TV. Yours is not in the memory.</a:t>
            </a:r>
            <a:endParaRPr lang="en-US" sz="1050" dirty="0"/>
          </a:p>
        </p:txBody>
      </p:sp>
      <p:sp>
        <p:nvSpPr>
          <p:cNvPr id="11" name="Text 9"/>
          <p:cNvSpPr txBox="1"/>
          <p:nvPr/>
        </p:nvSpPr>
        <p:spPr>
          <a:xfrm>
            <a:off x="7132320" y="2286000"/>
            <a:ext cx="4389120" cy="749808"/>
          </a:xfrm>
          <a:prstGeom prst="rect">
            <a:avLst/>
          </a:prstGeom>
          <a:noFill/>
          <a:ln/>
        </p:spPr>
        <p:txBody>
          <a:bodyPr wrap="square" lIns="0" tIns="0" rIns="0" bIns="0" rtlCol="0" anchor="t"/>
          <a:lstStyle/>
          <a:p>
            <a:pPr indent="0" marL="0">
              <a:buNone/>
            </a:pPr>
            <a:r>
              <a:rPr lang="en-US" sz="1050" dirty="0">
                <a:solidFill>
                  <a:schemeClr val="tx1"/>
                </a:solidFill>
              </a:rPr>
              <a:t>Signal + Create: CTV and streaming in the metro, attorney video and community content — the memory exists before it is needed.</a:t>
            </a:r>
            <a:endParaRPr lang="en-US" sz="1050" dirty="0"/>
          </a:p>
        </p:txBody>
      </p:sp>
      <p:sp>
        <p:nvSpPr>
          <p:cNvPr id="12" name="Shape 10"/>
          <p:cNvSpPr/>
          <p:nvPr/>
        </p:nvSpPr>
        <p:spPr>
          <a:xfrm>
            <a:off x="548640" y="3182112"/>
            <a:ext cx="11064240" cy="896112"/>
          </a:xfrm>
          <a:prstGeom prst="rect">
            <a:avLst/>
          </a:prstGeom>
          <a:solidFill>
            <a:schemeClr val="bg2"/>
          </a:solidFill>
          <a:ln w="9525">
            <a:solidFill>
              <a:srgbClr val="D2CBD0"/>
            </a:solidFill>
            <a:prstDash val="solid"/>
          </a:ln>
        </p:spPr>
      </p:sp>
      <p:sp>
        <p:nvSpPr>
          <p:cNvPr id="13" name="Text 11"/>
          <p:cNvSpPr txBox="1"/>
          <p:nvPr/>
        </p:nvSpPr>
        <p:spPr>
          <a:xfrm>
            <a:off x="731520" y="3291840"/>
            <a:ext cx="1920240" cy="457200"/>
          </a:xfrm>
          <a:prstGeom prst="rect">
            <a:avLst/>
          </a:prstGeom>
          <a:noFill/>
          <a:ln/>
        </p:spPr>
        <p:txBody>
          <a:bodyPr wrap="square" lIns="0" tIns="0" rIns="0" bIns="0" rtlCol="0" anchor="t"/>
          <a:lstStyle/>
          <a:p>
            <a:pPr indent="0" marL="0">
              <a:buNone/>
            </a:pPr>
            <a:r>
              <a:rPr lang="en-US" sz="1400" b="1" dirty="0">
                <a:solidFill>
                  <a:schemeClr val="tx1"/>
                </a:solidFill>
              </a:rPr>
              <a:t>The first 72 hours</a:t>
            </a:r>
            <a:endParaRPr lang="en-US" sz="1400" dirty="0"/>
          </a:p>
        </p:txBody>
      </p:sp>
      <p:sp>
        <p:nvSpPr>
          <p:cNvPr id="14" name="Text 12"/>
          <p:cNvSpPr txBox="1"/>
          <p:nvPr/>
        </p:nvSpPr>
        <p:spPr>
          <a:xfrm>
            <a:off x="731520" y="3749040"/>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HOURS</a:t>
            </a:r>
            <a:endParaRPr lang="en-US" sz="900" dirty="0"/>
          </a:p>
        </p:txBody>
      </p:sp>
      <p:sp>
        <p:nvSpPr>
          <p:cNvPr id="15" name="Text 13"/>
          <p:cNvSpPr txBox="1"/>
          <p:nvPr/>
        </p:nvSpPr>
        <p:spPr>
          <a:xfrm>
            <a:off x="2743200" y="3273552"/>
            <a:ext cx="4206240" cy="749808"/>
          </a:xfrm>
          <a:prstGeom prst="rect">
            <a:avLst/>
          </a:prstGeom>
          <a:noFill/>
          <a:ln/>
        </p:spPr>
        <p:txBody>
          <a:bodyPr wrap="square" lIns="0" tIns="0" rIns="0" bIns="0" rtlCol="0" anchor="t"/>
          <a:lstStyle/>
          <a:p>
            <a:pPr indent="0" marL="0">
              <a:buNone/>
            </a:pPr>
            <a:r>
              <a:rPr lang="en-US" sz="1050" dirty="0">
                <a:solidFill>
                  <a:schemeClr val="tx2"/>
                </a:solidFill>
              </a:rPr>
              <a:t>Shock, the ER, the insurer calling first. The injured person cannot research; the spouse or parent is searching on a phone in a waiting room.</a:t>
            </a:r>
            <a:endParaRPr lang="en-US" sz="1050" dirty="0"/>
          </a:p>
        </p:txBody>
      </p:sp>
      <p:sp>
        <p:nvSpPr>
          <p:cNvPr id="16" name="Text 14"/>
          <p:cNvSpPr txBox="1"/>
          <p:nvPr/>
        </p:nvSpPr>
        <p:spPr>
          <a:xfrm>
            <a:off x="7132320" y="3273552"/>
            <a:ext cx="4389120" cy="749808"/>
          </a:xfrm>
          <a:prstGeom prst="rect">
            <a:avLst/>
          </a:prstGeom>
          <a:noFill/>
          <a:ln/>
        </p:spPr>
        <p:txBody>
          <a:bodyPr wrap="square" lIns="0" tIns="0" rIns="0" bIns="0" rtlCol="0" anchor="t"/>
          <a:lstStyle/>
          <a:p>
            <a:pPr indent="0" marL="0">
              <a:buNone/>
            </a:pPr>
            <a:r>
              <a:rPr lang="en-US" sz="1050" dirty="0">
                <a:solidFill>
                  <a:schemeClr val="tx1"/>
                </a:solidFill>
              </a:rPr>
              <a:t>Acquire: the parallel buy flow — a "what to do now" path for the family member, click-to-call, chat, plain language, no form.</a:t>
            </a:r>
            <a:endParaRPr lang="en-US" sz="1050" dirty="0"/>
          </a:p>
        </p:txBody>
      </p:sp>
      <p:sp>
        <p:nvSpPr>
          <p:cNvPr id="17" name="Shape 15"/>
          <p:cNvSpPr/>
          <p:nvPr/>
        </p:nvSpPr>
        <p:spPr>
          <a:xfrm>
            <a:off x="548640" y="4169664"/>
            <a:ext cx="11064240" cy="896112"/>
          </a:xfrm>
          <a:prstGeom prst="rect">
            <a:avLst/>
          </a:prstGeom>
          <a:solidFill>
            <a:schemeClr val="bg2"/>
          </a:solidFill>
          <a:ln w="9525">
            <a:solidFill>
              <a:srgbClr val="D2CBD0"/>
            </a:solidFill>
            <a:prstDash val="solid"/>
          </a:ln>
        </p:spPr>
      </p:sp>
      <p:sp>
        <p:nvSpPr>
          <p:cNvPr id="18" name="Text 16"/>
          <p:cNvSpPr txBox="1"/>
          <p:nvPr/>
        </p:nvSpPr>
        <p:spPr>
          <a:xfrm>
            <a:off x="731520" y="4279392"/>
            <a:ext cx="1920240" cy="457200"/>
          </a:xfrm>
          <a:prstGeom prst="rect">
            <a:avLst/>
          </a:prstGeom>
          <a:noFill/>
          <a:ln/>
        </p:spPr>
        <p:txBody>
          <a:bodyPr wrap="square" lIns="0" tIns="0" rIns="0" bIns="0" rtlCol="0" anchor="t"/>
          <a:lstStyle/>
          <a:p>
            <a:pPr indent="0" marL="0">
              <a:buNone/>
            </a:pPr>
            <a:r>
              <a:rPr lang="en-US" sz="1400" b="1" dirty="0">
                <a:solidFill>
                  <a:schemeClr val="tx1"/>
                </a:solidFill>
              </a:rPr>
              <a:t>Search and ask</a:t>
            </a:r>
            <a:endParaRPr lang="en-US" sz="1400" dirty="0"/>
          </a:p>
        </p:txBody>
      </p:sp>
      <p:sp>
        <p:nvSpPr>
          <p:cNvPr id="19" name="Text 17"/>
          <p:cNvSpPr txBox="1"/>
          <p:nvPr/>
        </p:nvSpPr>
        <p:spPr>
          <a:xfrm>
            <a:off x="731520" y="4736592"/>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DAY 1–3</a:t>
            </a:r>
            <a:endParaRPr lang="en-US" sz="900" dirty="0"/>
          </a:p>
        </p:txBody>
      </p:sp>
      <p:sp>
        <p:nvSpPr>
          <p:cNvPr id="20" name="Text 18"/>
          <p:cNvSpPr txBox="1"/>
          <p:nvPr/>
        </p:nvSpPr>
        <p:spPr>
          <a:xfrm>
            <a:off x="2743200" y="4261104"/>
            <a:ext cx="4206240" cy="749808"/>
          </a:xfrm>
          <a:prstGeom prst="rect">
            <a:avLst/>
          </a:prstGeom>
          <a:noFill/>
          <a:ln/>
        </p:spPr>
        <p:txBody>
          <a:bodyPr wrap="square" lIns="0" tIns="0" rIns="0" bIns="0" rtlCol="0" anchor="t"/>
          <a:lstStyle/>
          <a:p>
            <a:pPr indent="0" marL="0">
              <a:buNone/>
            </a:pPr>
            <a:r>
              <a:rPr lang="en-US" sz="1050" dirty="0">
                <a:solidFill>
                  <a:schemeClr val="tx2"/>
                </a:solidFill>
              </a:rPr>
              <a:t>They search a name if they know one, a category if they do not. They ask the nurse, a friend, Google. They read reviews on up to five sites. Under four stars, you are out.</a:t>
            </a:r>
            <a:endParaRPr lang="en-US" sz="1050" dirty="0"/>
          </a:p>
        </p:txBody>
      </p:sp>
      <p:sp>
        <p:nvSpPr>
          <p:cNvPr id="21" name="Text 19"/>
          <p:cNvSpPr txBox="1"/>
          <p:nvPr/>
        </p:nvSpPr>
        <p:spPr>
          <a:xfrm>
            <a:off x="7132320" y="4261104"/>
            <a:ext cx="4389120" cy="749808"/>
          </a:xfrm>
          <a:prstGeom prst="rect">
            <a:avLst/>
          </a:prstGeom>
          <a:noFill/>
          <a:ln/>
        </p:spPr>
        <p:txBody>
          <a:bodyPr wrap="square" lIns="0" tIns="0" rIns="0" bIns="0" rtlCol="0" anchor="t"/>
          <a:lstStyle/>
          <a:p>
            <a:pPr indent="0" marL="0">
              <a:buNone/>
            </a:pPr>
            <a:r>
              <a:rPr lang="en-US" sz="1050" dirty="0">
                <a:solidFill>
                  <a:schemeClr val="tx1"/>
                </a:solidFill>
              </a:rPr>
              <a:t>Create: reviews program, case stories, the attorney on video. Signal: branded search defended, LSA and search on tier-3-and-up intent.</a:t>
            </a:r>
            <a:endParaRPr lang="en-US" sz="1050" dirty="0"/>
          </a:p>
        </p:txBody>
      </p:sp>
      <p:sp>
        <p:nvSpPr>
          <p:cNvPr id="22" name="Shape 20"/>
          <p:cNvSpPr/>
          <p:nvPr/>
        </p:nvSpPr>
        <p:spPr>
          <a:xfrm>
            <a:off x="548640" y="5157216"/>
            <a:ext cx="11064240" cy="896112"/>
          </a:xfrm>
          <a:prstGeom prst="rect">
            <a:avLst/>
          </a:prstGeom>
          <a:solidFill>
            <a:schemeClr val="bg2"/>
          </a:solidFill>
          <a:ln w="9525">
            <a:solidFill>
              <a:srgbClr val="D2CBD0"/>
            </a:solidFill>
            <a:prstDash val="solid"/>
          </a:ln>
        </p:spPr>
      </p:sp>
      <p:sp>
        <p:nvSpPr>
          <p:cNvPr id="23" name="Text 21"/>
          <p:cNvSpPr txBox="1"/>
          <p:nvPr/>
        </p:nvSpPr>
        <p:spPr>
          <a:xfrm>
            <a:off x="731520" y="5266944"/>
            <a:ext cx="1920240" cy="457200"/>
          </a:xfrm>
          <a:prstGeom prst="rect">
            <a:avLst/>
          </a:prstGeom>
          <a:noFill/>
          <a:ln/>
        </p:spPr>
        <p:txBody>
          <a:bodyPr wrap="square" lIns="0" tIns="0" rIns="0" bIns="0" rtlCol="0" anchor="t"/>
          <a:lstStyle/>
          <a:p>
            <a:pPr indent="0" marL="0">
              <a:buNone/>
            </a:pPr>
            <a:r>
              <a:rPr lang="en-US" sz="1400" b="1" dirty="0">
                <a:solidFill>
                  <a:schemeClr val="tx1"/>
                </a:solidFill>
              </a:rPr>
              <a:t>First contact</a:t>
            </a:r>
            <a:endParaRPr lang="en-US" sz="1400" dirty="0"/>
          </a:p>
        </p:txBody>
      </p:sp>
      <p:sp>
        <p:nvSpPr>
          <p:cNvPr id="24" name="Text 22"/>
          <p:cNvSpPr txBox="1"/>
          <p:nvPr/>
        </p:nvSpPr>
        <p:spPr>
          <a:xfrm>
            <a:off x="731520" y="5724144"/>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MINUTES</a:t>
            </a:r>
            <a:endParaRPr lang="en-US" sz="900" dirty="0"/>
          </a:p>
        </p:txBody>
      </p:sp>
      <p:sp>
        <p:nvSpPr>
          <p:cNvPr id="25" name="Text 23"/>
          <p:cNvSpPr txBox="1"/>
          <p:nvPr/>
        </p:nvSpPr>
        <p:spPr>
          <a:xfrm>
            <a:off x="2743200" y="5248656"/>
            <a:ext cx="4206240" cy="749808"/>
          </a:xfrm>
          <a:prstGeom prst="rect">
            <a:avLst/>
          </a:prstGeom>
          <a:noFill/>
          <a:ln/>
        </p:spPr>
        <p:txBody>
          <a:bodyPr wrap="square" lIns="0" tIns="0" rIns="0" bIns="0" rtlCol="0" anchor="t"/>
          <a:lstStyle/>
          <a:p>
            <a:pPr indent="0" marL="0">
              <a:buNone/>
            </a:pPr>
            <a:r>
              <a:rPr lang="en-US" sz="1050" dirty="0">
                <a:solidFill>
                  <a:schemeClr val="tx2"/>
                </a:solidFill>
              </a:rPr>
              <a:t>They call three firms. The first human who sounds like they know what a tier 5 is signs the case. Voicemail or "someone will call Monday" loses it.</a:t>
            </a:r>
            <a:endParaRPr lang="en-US" sz="1050" dirty="0"/>
          </a:p>
        </p:txBody>
      </p:sp>
      <p:sp>
        <p:nvSpPr>
          <p:cNvPr id="26" name="Text 24"/>
          <p:cNvSpPr txBox="1"/>
          <p:nvPr/>
        </p:nvSpPr>
        <p:spPr>
          <a:xfrm>
            <a:off x="7132320" y="5248656"/>
            <a:ext cx="4389120" cy="749808"/>
          </a:xfrm>
          <a:prstGeom prst="rect">
            <a:avLst/>
          </a:prstGeom>
          <a:noFill/>
          <a:ln/>
        </p:spPr>
        <p:txBody>
          <a:bodyPr wrap="square" lIns="0" tIns="0" rIns="0" bIns="0" rtlCol="0" anchor="t"/>
          <a:lstStyle/>
          <a:p>
            <a:pPr indent="0" marL="0">
              <a:buNone/>
            </a:pPr>
            <a:r>
              <a:rPr lang="en-US" sz="1050" dirty="0">
                <a:solidFill>
                  <a:schemeClr val="tx1"/>
                </a:solidFill>
              </a:rPr>
              <a:t>Acquire: five-minute live response 24/7, tier triage in ninety seconds, a senior attorney on the line for 4s and 5s.</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CLIENT JOURNEY · 2 OF 2</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From the signature to the next case: where the result earns the next 5</a:t>
            </a:r>
            <a:endParaRPr lang="en-US" sz="2800" dirty="0"/>
          </a:p>
        </p:txBody>
      </p:sp>
      <p:sp>
        <p:nvSpPr>
          <p:cNvPr id="4" name="Text 2"/>
          <p:cNvSpPr txBox="1"/>
          <p:nvPr/>
        </p:nvSpPr>
        <p:spPr>
          <a:xfrm>
            <a:off x="548640" y="1828800"/>
            <a:ext cx="2011680" cy="274320"/>
          </a:xfrm>
          <a:prstGeom prst="rect">
            <a:avLst/>
          </a:prstGeom>
          <a:noFill/>
          <a:ln/>
        </p:spPr>
        <p:txBody>
          <a:bodyPr wrap="square" lIns="0" tIns="0" rIns="0" bIns="0" rtlCol="0" anchor="t"/>
          <a:lstStyle/>
          <a:p>
            <a:pPr indent="0" marL="0">
              <a:buNone/>
            </a:pPr>
            <a:r>
              <a:rPr lang="en-US" sz="900" spc="300" kern="0" dirty="0">
                <a:solidFill>
                  <a:schemeClr val="tx2"/>
                </a:solidFill>
              </a:rPr>
              <a:t>STAGE</a:t>
            </a:r>
            <a:endParaRPr lang="en-US" sz="900" dirty="0"/>
          </a:p>
        </p:txBody>
      </p:sp>
      <p:sp>
        <p:nvSpPr>
          <p:cNvPr id="5" name="Text 3"/>
          <p:cNvSpPr txBox="1"/>
          <p:nvPr/>
        </p:nvSpPr>
        <p:spPr>
          <a:xfrm>
            <a:off x="2743200" y="1828800"/>
            <a:ext cx="4206240" cy="274320"/>
          </a:xfrm>
          <a:prstGeom prst="rect">
            <a:avLst/>
          </a:prstGeom>
          <a:noFill/>
          <a:ln/>
        </p:spPr>
        <p:txBody>
          <a:bodyPr wrap="square" lIns="0" tIns="0" rIns="0" bIns="0" rtlCol="0" anchor="t"/>
          <a:lstStyle/>
          <a:p>
            <a:pPr indent="0" marL="0">
              <a:buNone/>
            </a:pPr>
            <a:r>
              <a:rPr lang="en-US" sz="900" spc="300" kern="0" dirty="0">
                <a:solidFill>
                  <a:srgbClr val="D4402F"/>
                </a:solidFill>
              </a:rPr>
              <a:t>FRICTION — WHERE THE 5 IS LOST</a:t>
            </a:r>
            <a:endParaRPr lang="en-US" sz="900" dirty="0"/>
          </a:p>
        </p:txBody>
      </p:sp>
      <p:sp>
        <p:nvSpPr>
          <p:cNvPr id="6" name="Text 4"/>
          <p:cNvSpPr txBox="1"/>
          <p:nvPr/>
        </p:nvSpPr>
        <p:spPr>
          <a:xfrm>
            <a:off x="7132320" y="1828800"/>
            <a:ext cx="4389120" cy="274320"/>
          </a:xfrm>
          <a:prstGeom prst="rect">
            <a:avLst/>
          </a:prstGeom>
          <a:noFill/>
          <a:ln/>
        </p:spPr>
        <p:txBody>
          <a:bodyPr wrap="square" lIns="0" tIns="0" rIns="0" bIns="0" rtlCol="0" anchor="t"/>
          <a:lstStyle/>
          <a:p>
            <a:pPr indent="0" marL="0">
              <a:buNone/>
            </a:pPr>
            <a:r>
              <a:rPr lang="en-US" sz="900" spc="300" kern="0" dirty="0">
                <a:solidFill>
                  <a:srgbClr val="3C8F5F"/>
                </a:solidFill>
              </a:rPr>
              <a:t>WHAT PIDOXA REMOVES</a:t>
            </a:r>
            <a:endParaRPr lang="en-US" sz="900" dirty="0"/>
          </a:p>
        </p:txBody>
      </p:sp>
      <p:sp>
        <p:nvSpPr>
          <p:cNvPr id="7" name="Shape 5"/>
          <p:cNvSpPr/>
          <p:nvPr/>
        </p:nvSpPr>
        <p:spPr>
          <a:xfrm>
            <a:off x="548640" y="2194560"/>
            <a:ext cx="11064240" cy="896112"/>
          </a:xfrm>
          <a:prstGeom prst="rect">
            <a:avLst/>
          </a:prstGeom>
          <a:solidFill>
            <a:schemeClr val="bg2"/>
          </a:solidFill>
          <a:ln w="9525">
            <a:solidFill>
              <a:srgbClr val="D2CBD0"/>
            </a:solidFill>
            <a:prstDash val="solid"/>
          </a:ln>
        </p:spPr>
      </p:sp>
      <p:sp>
        <p:nvSpPr>
          <p:cNvPr id="8" name="Text 6"/>
          <p:cNvSpPr txBox="1"/>
          <p:nvPr/>
        </p:nvSpPr>
        <p:spPr>
          <a:xfrm>
            <a:off x="731520" y="2304288"/>
            <a:ext cx="1920240" cy="457200"/>
          </a:xfrm>
          <a:prstGeom prst="rect">
            <a:avLst/>
          </a:prstGeom>
          <a:noFill/>
          <a:ln/>
        </p:spPr>
        <p:txBody>
          <a:bodyPr wrap="square" lIns="0" tIns="0" rIns="0" bIns="0" rtlCol="0" anchor="t"/>
          <a:lstStyle/>
          <a:p>
            <a:pPr indent="0" marL="0">
              <a:buNone/>
            </a:pPr>
            <a:r>
              <a:rPr lang="en-US" sz="1400" b="1" dirty="0">
                <a:solidFill>
                  <a:schemeClr val="tx1"/>
                </a:solidFill>
              </a:rPr>
              <a:t>Decide and sign</a:t>
            </a:r>
            <a:endParaRPr lang="en-US" sz="1400" dirty="0"/>
          </a:p>
        </p:txBody>
      </p:sp>
      <p:sp>
        <p:nvSpPr>
          <p:cNvPr id="9" name="Text 7"/>
          <p:cNvSpPr txBox="1"/>
          <p:nvPr/>
        </p:nvSpPr>
        <p:spPr>
          <a:xfrm>
            <a:off x="731520" y="2761488"/>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DAY 1–4</a:t>
            </a:r>
            <a:endParaRPr lang="en-US" sz="900" dirty="0"/>
          </a:p>
        </p:txBody>
      </p:sp>
      <p:sp>
        <p:nvSpPr>
          <p:cNvPr id="10" name="Text 8"/>
          <p:cNvSpPr txBox="1"/>
          <p:nvPr/>
        </p:nvSpPr>
        <p:spPr>
          <a:xfrm>
            <a:off x="2743200" y="2286000"/>
            <a:ext cx="4206240" cy="749808"/>
          </a:xfrm>
          <a:prstGeom prst="rect">
            <a:avLst/>
          </a:prstGeom>
          <a:noFill/>
          <a:ln/>
        </p:spPr>
        <p:txBody>
          <a:bodyPr wrap="square" lIns="0" tIns="0" rIns="0" bIns="0" rtlCol="0" anchor="t"/>
          <a:lstStyle/>
          <a:p>
            <a:pPr indent="0" marL="0">
              <a:buNone/>
            </a:pPr>
            <a:r>
              <a:rPr lang="en-US" sz="1050" dirty="0">
                <a:solidFill>
                  <a:schemeClr val="tx2"/>
                </a:solidFill>
              </a:rPr>
              <a:t>42% decide inside four days. Paper retainers, "come to the office" and a confusing fee explanation lose the family still at the hospital.</a:t>
            </a:r>
            <a:endParaRPr lang="en-US" sz="1050" dirty="0"/>
          </a:p>
        </p:txBody>
      </p:sp>
      <p:sp>
        <p:nvSpPr>
          <p:cNvPr id="11" name="Text 9"/>
          <p:cNvSpPr txBox="1"/>
          <p:nvPr/>
        </p:nvSpPr>
        <p:spPr>
          <a:xfrm>
            <a:off x="7132320" y="2286000"/>
            <a:ext cx="4389120" cy="749808"/>
          </a:xfrm>
          <a:prstGeom prst="rect">
            <a:avLst/>
          </a:prstGeom>
          <a:noFill/>
          <a:ln/>
        </p:spPr>
        <p:txBody>
          <a:bodyPr wrap="square" lIns="0" tIns="0" rIns="0" bIns="0" rtlCol="0" anchor="t"/>
          <a:lstStyle/>
          <a:p>
            <a:pPr indent="0" marL="0">
              <a:buNone/>
            </a:pPr>
            <a:r>
              <a:rPr lang="en-US" sz="1050" dirty="0">
                <a:solidFill>
                  <a:schemeClr val="tx1"/>
                </a:solidFill>
              </a:rPr>
              <a:t>Acquire: e-sign from the bedside, plain-language fee explanation, a named attorney and case manager in the first message.</a:t>
            </a:r>
            <a:endParaRPr lang="en-US" sz="1050" dirty="0"/>
          </a:p>
        </p:txBody>
      </p:sp>
      <p:sp>
        <p:nvSpPr>
          <p:cNvPr id="12" name="Shape 10"/>
          <p:cNvSpPr/>
          <p:nvPr/>
        </p:nvSpPr>
        <p:spPr>
          <a:xfrm>
            <a:off x="548640" y="3182112"/>
            <a:ext cx="11064240" cy="896112"/>
          </a:xfrm>
          <a:prstGeom prst="rect">
            <a:avLst/>
          </a:prstGeom>
          <a:solidFill>
            <a:schemeClr val="bg2"/>
          </a:solidFill>
          <a:ln w="9525">
            <a:solidFill>
              <a:srgbClr val="D2CBD0"/>
            </a:solidFill>
            <a:prstDash val="solid"/>
          </a:ln>
        </p:spPr>
      </p:sp>
      <p:sp>
        <p:nvSpPr>
          <p:cNvPr id="13" name="Text 11"/>
          <p:cNvSpPr txBox="1"/>
          <p:nvPr/>
        </p:nvSpPr>
        <p:spPr>
          <a:xfrm>
            <a:off x="731520" y="3291840"/>
            <a:ext cx="1920240" cy="457200"/>
          </a:xfrm>
          <a:prstGeom prst="rect">
            <a:avLst/>
          </a:prstGeom>
          <a:noFill/>
          <a:ln/>
        </p:spPr>
        <p:txBody>
          <a:bodyPr wrap="square" lIns="0" tIns="0" rIns="0" bIns="0" rtlCol="0" anchor="t"/>
          <a:lstStyle/>
          <a:p>
            <a:pPr indent="0" marL="0">
              <a:buNone/>
            </a:pPr>
            <a:r>
              <a:rPr lang="en-US" sz="1400" b="1" dirty="0">
                <a:solidFill>
                  <a:schemeClr val="tx1"/>
                </a:solidFill>
              </a:rPr>
              <a:t>Treatment and the case</a:t>
            </a:r>
            <a:endParaRPr lang="en-US" sz="1400" dirty="0"/>
          </a:p>
        </p:txBody>
      </p:sp>
      <p:sp>
        <p:nvSpPr>
          <p:cNvPr id="14" name="Text 12"/>
          <p:cNvSpPr txBox="1"/>
          <p:nvPr/>
        </p:nvSpPr>
        <p:spPr>
          <a:xfrm>
            <a:off x="731520" y="3749040"/>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MONTHS</a:t>
            </a:r>
            <a:endParaRPr lang="en-US" sz="900" dirty="0"/>
          </a:p>
        </p:txBody>
      </p:sp>
      <p:sp>
        <p:nvSpPr>
          <p:cNvPr id="15" name="Text 13"/>
          <p:cNvSpPr txBox="1"/>
          <p:nvPr/>
        </p:nvSpPr>
        <p:spPr>
          <a:xfrm>
            <a:off x="2743200" y="3273552"/>
            <a:ext cx="4206240" cy="749808"/>
          </a:xfrm>
          <a:prstGeom prst="rect">
            <a:avLst/>
          </a:prstGeom>
          <a:noFill/>
          <a:ln/>
        </p:spPr>
        <p:txBody>
          <a:bodyPr wrap="square" lIns="0" tIns="0" rIns="0" bIns="0" rtlCol="0" anchor="t"/>
          <a:lstStyle/>
          <a:p>
            <a:pPr indent="0" marL="0">
              <a:buNone/>
            </a:pPr>
            <a:r>
              <a:rPr lang="en-US" sz="1050" dirty="0">
                <a:solidFill>
                  <a:schemeClr val="tx2"/>
                </a:solidFill>
              </a:rPr>
              <a:t>Silence. The family does not hear from the firm for weeks; the referring doctor never hears back; nobody knows what tier the case is.</a:t>
            </a:r>
            <a:endParaRPr lang="en-US" sz="1050" dirty="0"/>
          </a:p>
        </p:txBody>
      </p:sp>
      <p:sp>
        <p:nvSpPr>
          <p:cNvPr id="16" name="Text 14"/>
          <p:cNvSpPr txBox="1"/>
          <p:nvPr/>
        </p:nvSpPr>
        <p:spPr>
          <a:xfrm>
            <a:off x="7132320" y="3273552"/>
            <a:ext cx="4389120" cy="749808"/>
          </a:xfrm>
          <a:prstGeom prst="rect">
            <a:avLst/>
          </a:prstGeom>
          <a:noFill/>
          <a:ln/>
        </p:spPr>
        <p:txBody>
          <a:bodyPr wrap="square" lIns="0" tIns="0" rIns="0" bIns="0" rtlCol="0" anchor="t"/>
          <a:lstStyle/>
          <a:p>
            <a:pPr indent="0" marL="0">
              <a:buNone/>
            </a:pPr>
            <a:r>
              <a:rPr lang="en-US" sz="1050" dirty="0">
                <a:solidFill>
                  <a:schemeClr val="tx1"/>
                </a:solidFill>
              </a:rPr>
              <a:t>Lift: a communication cadence, referral partners closed-loop, tier and source on the file so attribution can see what built it.</a:t>
            </a:r>
            <a:endParaRPr lang="en-US" sz="1050" dirty="0"/>
          </a:p>
        </p:txBody>
      </p:sp>
      <p:sp>
        <p:nvSpPr>
          <p:cNvPr id="17" name="Shape 15"/>
          <p:cNvSpPr/>
          <p:nvPr/>
        </p:nvSpPr>
        <p:spPr>
          <a:xfrm>
            <a:off x="548640" y="4169664"/>
            <a:ext cx="11064240" cy="896112"/>
          </a:xfrm>
          <a:prstGeom prst="rect">
            <a:avLst/>
          </a:prstGeom>
          <a:solidFill>
            <a:schemeClr val="bg2"/>
          </a:solidFill>
          <a:ln w="9525">
            <a:solidFill>
              <a:srgbClr val="D2CBD0"/>
            </a:solidFill>
            <a:prstDash val="solid"/>
          </a:ln>
        </p:spPr>
      </p:sp>
      <p:sp>
        <p:nvSpPr>
          <p:cNvPr id="18" name="Text 16"/>
          <p:cNvSpPr txBox="1"/>
          <p:nvPr/>
        </p:nvSpPr>
        <p:spPr>
          <a:xfrm>
            <a:off x="731520" y="4279392"/>
            <a:ext cx="1920240" cy="457200"/>
          </a:xfrm>
          <a:prstGeom prst="rect">
            <a:avLst/>
          </a:prstGeom>
          <a:noFill/>
          <a:ln/>
        </p:spPr>
        <p:txBody>
          <a:bodyPr wrap="square" lIns="0" tIns="0" rIns="0" bIns="0" rtlCol="0" anchor="t"/>
          <a:lstStyle/>
          <a:p>
            <a:pPr indent="0" marL="0">
              <a:buNone/>
            </a:pPr>
            <a:r>
              <a:rPr lang="en-US" sz="1400" b="1" dirty="0">
                <a:solidFill>
                  <a:schemeClr val="tx1"/>
                </a:solidFill>
              </a:rPr>
              <a:t>Resolution</a:t>
            </a:r>
            <a:endParaRPr lang="en-US" sz="1400" dirty="0"/>
          </a:p>
        </p:txBody>
      </p:sp>
      <p:sp>
        <p:nvSpPr>
          <p:cNvPr id="19" name="Text 17"/>
          <p:cNvSpPr txBox="1"/>
          <p:nvPr/>
        </p:nvSpPr>
        <p:spPr>
          <a:xfrm>
            <a:off x="731520" y="4736592"/>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MONTHS TO YEARS</a:t>
            </a:r>
            <a:endParaRPr lang="en-US" sz="900" dirty="0"/>
          </a:p>
        </p:txBody>
      </p:sp>
      <p:sp>
        <p:nvSpPr>
          <p:cNvPr id="20" name="Text 18"/>
          <p:cNvSpPr txBox="1"/>
          <p:nvPr/>
        </p:nvSpPr>
        <p:spPr>
          <a:xfrm>
            <a:off x="2743200" y="4261104"/>
            <a:ext cx="4206240" cy="749808"/>
          </a:xfrm>
          <a:prstGeom prst="rect">
            <a:avLst/>
          </a:prstGeom>
          <a:noFill/>
          <a:ln/>
        </p:spPr>
        <p:txBody>
          <a:bodyPr wrap="square" lIns="0" tIns="0" rIns="0" bIns="0" rtlCol="0" anchor="t"/>
          <a:lstStyle/>
          <a:p>
            <a:pPr indent="0" marL="0">
              <a:buNone/>
            </a:pPr>
            <a:r>
              <a:rPr lang="en-US" sz="1050" dirty="0">
                <a:solidFill>
                  <a:schemeClr val="tx2"/>
                </a:solidFill>
              </a:rPr>
              <a:t>The case resolves, the check clears, nothing is asked of the client. The result goes in a drawer.</a:t>
            </a:r>
            <a:endParaRPr lang="en-US" sz="1050" dirty="0"/>
          </a:p>
        </p:txBody>
      </p:sp>
      <p:sp>
        <p:nvSpPr>
          <p:cNvPr id="21" name="Text 19"/>
          <p:cNvSpPr txBox="1"/>
          <p:nvPr/>
        </p:nvSpPr>
        <p:spPr>
          <a:xfrm>
            <a:off x="7132320" y="4261104"/>
            <a:ext cx="4389120" cy="749808"/>
          </a:xfrm>
          <a:prstGeom prst="rect">
            <a:avLst/>
          </a:prstGeom>
          <a:noFill/>
          <a:ln/>
        </p:spPr>
        <p:txBody>
          <a:bodyPr wrap="square" lIns="0" tIns="0" rIns="0" bIns="0" rtlCol="0" anchor="t"/>
          <a:lstStyle/>
          <a:p>
            <a:pPr indent="0" marL="0">
              <a:buNone/>
            </a:pPr>
            <a:r>
              <a:rPr lang="en-US" sz="1050" dirty="0">
                <a:solidFill>
                  <a:schemeClr val="tx1"/>
                </a:solidFill>
              </a:rPr>
              <a:t>Create + Lift: the review asked at close, the story told with consent and disclaimers, NPS measured, the referral asked for.</a:t>
            </a:r>
            <a:endParaRPr lang="en-US" sz="1050" dirty="0"/>
          </a:p>
        </p:txBody>
      </p:sp>
      <p:sp>
        <p:nvSpPr>
          <p:cNvPr id="22" name="Shape 20"/>
          <p:cNvSpPr/>
          <p:nvPr/>
        </p:nvSpPr>
        <p:spPr>
          <a:xfrm>
            <a:off x="548640" y="5157216"/>
            <a:ext cx="11064240" cy="896112"/>
          </a:xfrm>
          <a:prstGeom prst="rect">
            <a:avLst/>
          </a:prstGeom>
          <a:solidFill>
            <a:schemeClr val="bg2"/>
          </a:solidFill>
          <a:ln w="9525">
            <a:solidFill>
              <a:srgbClr val="D2CBD0"/>
            </a:solidFill>
            <a:prstDash val="solid"/>
          </a:ln>
        </p:spPr>
      </p:sp>
      <p:sp>
        <p:nvSpPr>
          <p:cNvPr id="23" name="Text 21"/>
          <p:cNvSpPr txBox="1"/>
          <p:nvPr/>
        </p:nvSpPr>
        <p:spPr>
          <a:xfrm>
            <a:off x="731520" y="5266944"/>
            <a:ext cx="1920240" cy="457200"/>
          </a:xfrm>
          <a:prstGeom prst="rect">
            <a:avLst/>
          </a:prstGeom>
          <a:noFill/>
          <a:ln/>
        </p:spPr>
        <p:txBody>
          <a:bodyPr wrap="square" lIns="0" tIns="0" rIns="0" bIns="0" rtlCol="0" anchor="t"/>
          <a:lstStyle/>
          <a:p>
            <a:pPr indent="0" marL="0">
              <a:buNone/>
            </a:pPr>
            <a:r>
              <a:rPr lang="en-US" sz="1400" b="1" dirty="0">
                <a:solidFill>
                  <a:schemeClr val="tx1"/>
                </a:solidFill>
              </a:rPr>
              <a:t>Referral and return</a:t>
            </a:r>
            <a:endParaRPr lang="en-US" sz="1400" dirty="0"/>
          </a:p>
        </p:txBody>
      </p:sp>
      <p:sp>
        <p:nvSpPr>
          <p:cNvPr id="24" name="Text 22"/>
          <p:cNvSpPr txBox="1"/>
          <p:nvPr/>
        </p:nvSpPr>
        <p:spPr>
          <a:xfrm>
            <a:off x="731520" y="5724144"/>
            <a:ext cx="1920240" cy="274320"/>
          </a:xfrm>
          <a:prstGeom prst="rect">
            <a:avLst/>
          </a:prstGeom>
          <a:noFill/>
          <a:ln/>
        </p:spPr>
        <p:txBody>
          <a:bodyPr wrap="square" lIns="0" tIns="0" rIns="0" bIns="0" rtlCol="0" anchor="t"/>
          <a:lstStyle/>
          <a:p>
            <a:pPr indent="0" marL="0">
              <a:buNone/>
            </a:pPr>
            <a:r>
              <a:rPr lang="en-US" sz="900" spc="200" kern="0" dirty="0">
                <a:solidFill>
                  <a:schemeClr val="accent1"/>
                </a:solidFill>
              </a:rPr>
              <a:t>YEARS</a:t>
            </a:r>
            <a:endParaRPr lang="en-US" sz="900" dirty="0"/>
          </a:p>
        </p:txBody>
      </p:sp>
      <p:sp>
        <p:nvSpPr>
          <p:cNvPr id="25" name="Text 23"/>
          <p:cNvSpPr txBox="1"/>
          <p:nvPr/>
        </p:nvSpPr>
        <p:spPr>
          <a:xfrm>
            <a:off x="2743200" y="5248656"/>
            <a:ext cx="4206240" cy="749808"/>
          </a:xfrm>
          <a:prstGeom prst="rect">
            <a:avLst/>
          </a:prstGeom>
          <a:noFill/>
          <a:ln/>
        </p:spPr>
        <p:txBody>
          <a:bodyPr wrap="square" lIns="0" tIns="0" rIns="0" bIns="0" rtlCol="0" anchor="t"/>
          <a:lstStyle/>
          <a:p>
            <a:pPr indent="0" marL="0">
              <a:buNone/>
            </a:pPr>
            <a:r>
              <a:rPr lang="en-US" sz="1050" dirty="0">
                <a:solidFill>
                  <a:schemeClr val="tx2"/>
                </a:solidFill>
              </a:rPr>
              <a:t>Past clients forget the firm; doctors and body shops refer by habit to whoever visited last.</a:t>
            </a:r>
            <a:endParaRPr lang="en-US" sz="1050" dirty="0"/>
          </a:p>
        </p:txBody>
      </p:sp>
      <p:sp>
        <p:nvSpPr>
          <p:cNvPr id="26" name="Text 24"/>
          <p:cNvSpPr txBox="1"/>
          <p:nvPr/>
        </p:nvSpPr>
        <p:spPr>
          <a:xfrm>
            <a:off x="7132320" y="5248656"/>
            <a:ext cx="4389120" cy="749808"/>
          </a:xfrm>
          <a:prstGeom prst="rect">
            <a:avLst/>
          </a:prstGeom>
          <a:noFill/>
          <a:ln/>
        </p:spPr>
        <p:txBody>
          <a:bodyPr wrap="square" lIns="0" tIns="0" rIns="0" bIns="0" rtlCol="0" anchor="t"/>
          <a:lstStyle/>
          <a:p>
            <a:pPr indent="0" marL="0">
              <a:buNone/>
            </a:pPr>
            <a:r>
              <a:rPr lang="en-US" sz="1050" dirty="0">
                <a:solidFill>
                  <a:schemeClr val="tx1"/>
                </a:solidFill>
              </a:rPr>
              <a:t>Expand: referral partners and past clients as a channel with their own paths and tracking; co-counsel network as revenue, not fees paid out.</a:t>
            </a:r>
            <a:endParaRPr lang="en-US" sz="10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ACQUIRE · THE CHEAPEST FIX</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 family calls at 9:40 on a Saturday night. What happens next decides more cases than any ad you will buy</a:t>
            </a:r>
            <a:endParaRPr lang="en-US" sz="2800" dirty="0"/>
          </a:p>
        </p:txBody>
      </p:sp>
      <p:sp>
        <p:nvSpPr>
          <p:cNvPr id="4" name="Shape 2"/>
          <p:cNvSpPr/>
          <p:nvPr/>
        </p:nvSpPr>
        <p:spPr>
          <a:xfrm>
            <a:off x="548640" y="1874520"/>
            <a:ext cx="1965960" cy="1691640"/>
          </a:xfrm>
          <a:prstGeom prst="rect">
            <a:avLst/>
          </a:prstGeom>
          <a:solidFill>
            <a:schemeClr val="bg2"/>
          </a:solidFill>
          <a:ln w="9525">
            <a:solidFill>
              <a:srgbClr val="D2CBD0"/>
            </a:solidFill>
            <a:prstDash val="solid"/>
          </a:ln>
        </p:spPr>
      </p:sp>
      <p:sp>
        <p:nvSpPr>
          <p:cNvPr id="5" name="Text 3"/>
          <p:cNvSpPr txBox="1"/>
          <p:nvPr/>
        </p:nvSpPr>
        <p:spPr>
          <a:xfrm>
            <a:off x="731520" y="2039112"/>
            <a:ext cx="1645920" cy="685800"/>
          </a:xfrm>
          <a:prstGeom prst="rect">
            <a:avLst/>
          </a:prstGeom>
          <a:noFill/>
          <a:ln/>
        </p:spPr>
        <p:txBody>
          <a:bodyPr wrap="square" lIns="0" tIns="0" rIns="0" bIns="0" rtlCol="0" anchor="t"/>
          <a:lstStyle/>
          <a:p>
            <a:pPr indent="0" marL="0">
              <a:buNone/>
            </a:pPr>
            <a:r>
              <a:rPr lang="en-US" sz="3200" b="1" dirty="0">
                <a:solidFill>
                  <a:srgbClr val="D4402F"/>
                </a:solidFill>
              </a:rPr>
              <a:t>35%</a:t>
            </a:r>
            <a:endParaRPr lang="en-US" sz="3200" dirty="0"/>
          </a:p>
        </p:txBody>
      </p:sp>
      <p:sp>
        <p:nvSpPr>
          <p:cNvPr id="6" name="Text 4"/>
          <p:cNvSpPr txBox="1"/>
          <p:nvPr/>
        </p:nvSpPr>
        <p:spPr>
          <a:xfrm>
            <a:off x="731520" y="2743200"/>
            <a:ext cx="1645920" cy="777240"/>
          </a:xfrm>
          <a:prstGeom prst="rect">
            <a:avLst/>
          </a:prstGeom>
          <a:noFill/>
          <a:ln/>
        </p:spPr>
        <p:txBody>
          <a:bodyPr wrap="square" lIns="0" tIns="0" rIns="0" bIns="0" rtlCol="0" anchor="t"/>
          <a:lstStyle/>
          <a:p>
            <a:pPr indent="0" marL="0">
              <a:buNone/>
            </a:pPr>
            <a:r>
              <a:rPr lang="en-US" sz="1050" dirty="0">
                <a:solidFill>
                  <a:schemeClr val="tx2"/>
                </a:solidFill>
              </a:rPr>
              <a:t>of calls to small and mid-sized firms go unanswered during business hours</a:t>
            </a:r>
            <a:endParaRPr lang="en-US" sz="1050" dirty="0"/>
          </a:p>
        </p:txBody>
      </p:sp>
      <p:sp>
        <p:nvSpPr>
          <p:cNvPr id="7" name="Shape 5"/>
          <p:cNvSpPr/>
          <p:nvPr/>
        </p:nvSpPr>
        <p:spPr>
          <a:xfrm>
            <a:off x="2651760" y="1874520"/>
            <a:ext cx="1965960" cy="1691640"/>
          </a:xfrm>
          <a:prstGeom prst="rect">
            <a:avLst/>
          </a:prstGeom>
          <a:solidFill>
            <a:schemeClr val="bg2"/>
          </a:solidFill>
          <a:ln w="9525">
            <a:solidFill>
              <a:srgbClr val="D2CBD0"/>
            </a:solidFill>
            <a:prstDash val="solid"/>
          </a:ln>
        </p:spPr>
      </p:sp>
      <p:sp>
        <p:nvSpPr>
          <p:cNvPr id="8" name="Text 6"/>
          <p:cNvSpPr txBox="1"/>
          <p:nvPr/>
        </p:nvSpPr>
        <p:spPr>
          <a:xfrm>
            <a:off x="2834640" y="2039112"/>
            <a:ext cx="1645920" cy="685800"/>
          </a:xfrm>
          <a:prstGeom prst="rect">
            <a:avLst/>
          </a:prstGeom>
          <a:noFill/>
          <a:ln/>
        </p:spPr>
        <p:txBody>
          <a:bodyPr wrap="square" lIns="0" tIns="0" rIns="0" bIns="0" rtlCol="0" anchor="t"/>
          <a:lstStyle/>
          <a:p>
            <a:pPr indent="0" marL="0">
              <a:buNone/>
            </a:pPr>
            <a:r>
              <a:rPr lang="en-US" sz="3200" b="1" dirty="0">
                <a:solidFill>
                  <a:srgbClr val="D4402F"/>
                </a:solidFill>
              </a:rPr>
              <a:t>60%</a:t>
            </a:r>
            <a:endParaRPr lang="en-US" sz="3200" dirty="0"/>
          </a:p>
        </p:txBody>
      </p:sp>
      <p:sp>
        <p:nvSpPr>
          <p:cNvPr id="9" name="Text 7"/>
          <p:cNvSpPr txBox="1"/>
          <p:nvPr/>
        </p:nvSpPr>
        <p:spPr>
          <a:xfrm>
            <a:off x="2834640" y="2743200"/>
            <a:ext cx="1645920" cy="777240"/>
          </a:xfrm>
          <a:prstGeom prst="rect">
            <a:avLst/>
          </a:prstGeom>
          <a:noFill/>
          <a:ln/>
        </p:spPr>
        <p:txBody>
          <a:bodyPr wrap="square" lIns="0" tIns="0" rIns="0" bIns="0" rtlCol="0" anchor="t"/>
          <a:lstStyle/>
          <a:p>
            <a:pPr indent="0" marL="0">
              <a:buNone/>
            </a:pPr>
            <a:r>
              <a:rPr lang="en-US" sz="1050" dirty="0">
                <a:solidFill>
                  <a:schemeClr val="tx2"/>
                </a:solidFill>
              </a:rPr>
              <a:t>of after-hours and weekend calls are first-time callers</a:t>
            </a:r>
            <a:endParaRPr lang="en-US" sz="1050" dirty="0"/>
          </a:p>
        </p:txBody>
      </p:sp>
      <p:sp>
        <p:nvSpPr>
          <p:cNvPr id="10" name="Shape 8"/>
          <p:cNvSpPr/>
          <p:nvPr/>
        </p:nvSpPr>
        <p:spPr>
          <a:xfrm>
            <a:off x="4754880" y="1874520"/>
            <a:ext cx="1965960" cy="1691640"/>
          </a:xfrm>
          <a:prstGeom prst="rect">
            <a:avLst/>
          </a:prstGeom>
          <a:solidFill>
            <a:schemeClr val="bg2"/>
          </a:solidFill>
          <a:ln w="9525">
            <a:solidFill>
              <a:srgbClr val="D2CBD0"/>
            </a:solidFill>
            <a:prstDash val="solid"/>
          </a:ln>
        </p:spPr>
      </p:sp>
      <p:sp>
        <p:nvSpPr>
          <p:cNvPr id="11" name="Text 9"/>
          <p:cNvSpPr txBox="1"/>
          <p:nvPr/>
        </p:nvSpPr>
        <p:spPr>
          <a:xfrm>
            <a:off x="4937760" y="2039112"/>
            <a:ext cx="1645920" cy="685800"/>
          </a:xfrm>
          <a:prstGeom prst="rect">
            <a:avLst/>
          </a:prstGeom>
          <a:noFill/>
          <a:ln/>
        </p:spPr>
        <p:txBody>
          <a:bodyPr wrap="square" lIns="0" tIns="0" rIns="0" bIns="0" rtlCol="0" anchor="t"/>
          <a:lstStyle/>
          <a:p>
            <a:pPr indent="0" marL="0">
              <a:buNone/>
            </a:pPr>
            <a:r>
              <a:rPr lang="en-US" sz="3200" b="1" dirty="0">
                <a:solidFill>
                  <a:srgbClr val="D4402F"/>
                </a:solidFill>
              </a:rPr>
              <a:t>74%</a:t>
            </a:r>
            <a:endParaRPr lang="en-US" sz="3200" dirty="0"/>
          </a:p>
        </p:txBody>
      </p:sp>
      <p:sp>
        <p:nvSpPr>
          <p:cNvPr id="12" name="Text 10"/>
          <p:cNvSpPr txBox="1"/>
          <p:nvPr/>
        </p:nvSpPr>
        <p:spPr>
          <a:xfrm>
            <a:off x="4937760" y="2743200"/>
            <a:ext cx="1645920" cy="777240"/>
          </a:xfrm>
          <a:prstGeom prst="rect">
            <a:avLst/>
          </a:prstGeom>
          <a:noFill/>
          <a:ln/>
        </p:spPr>
        <p:txBody>
          <a:bodyPr wrap="square" lIns="0" tIns="0" rIns="0" bIns="0" rtlCol="0" anchor="t"/>
          <a:lstStyle/>
          <a:p>
            <a:pPr indent="0" marL="0">
              <a:buNone/>
            </a:pPr>
            <a:r>
              <a:rPr lang="en-US" sz="1050" dirty="0">
                <a:solidFill>
                  <a:schemeClr val="tx2"/>
                </a:solidFill>
              </a:rPr>
              <a:t>of voicemail inquiries never call back</a:t>
            </a:r>
            <a:endParaRPr lang="en-US" sz="1050" dirty="0"/>
          </a:p>
        </p:txBody>
      </p:sp>
      <p:sp>
        <p:nvSpPr>
          <p:cNvPr id="13" name="Shape 11"/>
          <p:cNvSpPr/>
          <p:nvPr/>
        </p:nvSpPr>
        <p:spPr>
          <a:xfrm>
            <a:off x="548640" y="3703320"/>
            <a:ext cx="1965960" cy="1691640"/>
          </a:xfrm>
          <a:prstGeom prst="rect">
            <a:avLst/>
          </a:prstGeom>
          <a:solidFill>
            <a:schemeClr val="bg2"/>
          </a:solidFill>
          <a:ln w="9525">
            <a:solidFill>
              <a:srgbClr val="D2CBD0"/>
            </a:solidFill>
            <a:prstDash val="solid"/>
          </a:ln>
        </p:spPr>
      </p:sp>
      <p:sp>
        <p:nvSpPr>
          <p:cNvPr id="14" name="Text 12"/>
          <p:cNvSpPr txBox="1"/>
          <p:nvPr/>
        </p:nvSpPr>
        <p:spPr>
          <a:xfrm>
            <a:off x="731520" y="3867912"/>
            <a:ext cx="1645920" cy="685800"/>
          </a:xfrm>
          <a:prstGeom prst="rect">
            <a:avLst/>
          </a:prstGeom>
          <a:noFill/>
          <a:ln/>
        </p:spPr>
        <p:txBody>
          <a:bodyPr wrap="square" lIns="0" tIns="0" rIns="0" bIns="0" rtlCol="0" anchor="t"/>
          <a:lstStyle/>
          <a:p>
            <a:pPr indent="0" marL="0">
              <a:buNone/>
            </a:pPr>
            <a:r>
              <a:rPr lang="en-US" sz="3200" b="1" dirty="0">
                <a:solidFill>
                  <a:srgbClr val="D4402F"/>
                </a:solidFill>
              </a:rPr>
              <a:t>26%</a:t>
            </a:r>
            <a:endParaRPr lang="en-US" sz="3200" dirty="0"/>
          </a:p>
        </p:txBody>
      </p:sp>
      <p:sp>
        <p:nvSpPr>
          <p:cNvPr id="15" name="Text 13"/>
          <p:cNvSpPr txBox="1"/>
          <p:nvPr/>
        </p:nvSpPr>
        <p:spPr>
          <a:xfrm>
            <a:off x="731520" y="4572000"/>
            <a:ext cx="1645920" cy="777240"/>
          </a:xfrm>
          <a:prstGeom prst="rect">
            <a:avLst/>
          </a:prstGeom>
          <a:noFill/>
          <a:ln/>
        </p:spPr>
        <p:txBody>
          <a:bodyPr wrap="square" lIns="0" tIns="0" rIns="0" bIns="0" rtlCol="0" anchor="t"/>
          <a:lstStyle/>
          <a:p>
            <a:pPr indent="0" marL="0">
              <a:buNone/>
            </a:pPr>
            <a:r>
              <a:rPr lang="en-US" sz="1050" dirty="0">
                <a:solidFill>
                  <a:schemeClr val="tx2"/>
                </a:solidFill>
              </a:rPr>
              <a:t>of firms never respond to an online lead form at all</a:t>
            </a:r>
            <a:endParaRPr lang="en-US" sz="1050" dirty="0"/>
          </a:p>
        </p:txBody>
      </p:sp>
      <p:sp>
        <p:nvSpPr>
          <p:cNvPr id="16" name="Shape 14"/>
          <p:cNvSpPr/>
          <p:nvPr/>
        </p:nvSpPr>
        <p:spPr>
          <a:xfrm>
            <a:off x="2651760" y="3703320"/>
            <a:ext cx="1965960" cy="1691640"/>
          </a:xfrm>
          <a:prstGeom prst="rect">
            <a:avLst/>
          </a:prstGeom>
          <a:solidFill>
            <a:schemeClr val="bg2"/>
          </a:solidFill>
          <a:ln w="9525">
            <a:solidFill>
              <a:srgbClr val="D2CBD0"/>
            </a:solidFill>
            <a:prstDash val="solid"/>
          </a:ln>
        </p:spPr>
      </p:sp>
      <p:sp>
        <p:nvSpPr>
          <p:cNvPr id="17" name="Text 15"/>
          <p:cNvSpPr txBox="1"/>
          <p:nvPr/>
        </p:nvSpPr>
        <p:spPr>
          <a:xfrm>
            <a:off x="2834640" y="3867912"/>
            <a:ext cx="1645920" cy="685800"/>
          </a:xfrm>
          <a:prstGeom prst="rect">
            <a:avLst/>
          </a:prstGeom>
          <a:noFill/>
          <a:ln/>
        </p:spPr>
        <p:txBody>
          <a:bodyPr wrap="square" lIns="0" tIns="0" rIns="0" bIns="0" rtlCol="0" anchor="t"/>
          <a:lstStyle/>
          <a:p>
            <a:pPr indent="0" marL="0">
              <a:buNone/>
            </a:pPr>
            <a:r>
              <a:rPr lang="en-US" sz="3200" b="1" dirty="0">
                <a:solidFill>
                  <a:srgbClr val="3C8F5F"/>
                </a:solidFill>
              </a:rPr>
              <a:t>3×</a:t>
            </a:r>
            <a:endParaRPr lang="en-US" sz="3200" dirty="0"/>
          </a:p>
        </p:txBody>
      </p:sp>
      <p:sp>
        <p:nvSpPr>
          <p:cNvPr id="18" name="Text 16"/>
          <p:cNvSpPr txBox="1"/>
          <p:nvPr/>
        </p:nvSpPr>
        <p:spPr>
          <a:xfrm>
            <a:off x="2834640" y="4572000"/>
            <a:ext cx="1645920" cy="777240"/>
          </a:xfrm>
          <a:prstGeom prst="rect">
            <a:avLst/>
          </a:prstGeom>
          <a:noFill/>
          <a:ln/>
        </p:spPr>
        <p:txBody>
          <a:bodyPr wrap="square" lIns="0" tIns="0" rIns="0" bIns="0" rtlCol="0" anchor="t"/>
          <a:lstStyle/>
          <a:p>
            <a:pPr indent="0" marL="0">
              <a:buNone/>
            </a:pPr>
            <a:r>
              <a:rPr lang="en-US" sz="1050" dirty="0">
                <a:solidFill>
                  <a:schemeClr val="tx2"/>
                </a:solidFill>
              </a:rPr>
              <a:t>conversion for firms responding within five minutes vs slower responders</a:t>
            </a:r>
            <a:endParaRPr lang="en-US" sz="1050" dirty="0"/>
          </a:p>
        </p:txBody>
      </p:sp>
      <p:sp>
        <p:nvSpPr>
          <p:cNvPr id="19" name="Shape 17"/>
          <p:cNvSpPr/>
          <p:nvPr/>
        </p:nvSpPr>
        <p:spPr>
          <a:xfrm>
            <a:off x="4754880" y="3703320"/>
            <a:ext cx="1965960" cy="1691640"/>
          </a:xfrm>
          <a:prstGeom prst="rect">
            <a:avLst/>
          </a:prstGeom>
          <a:solidFill>
            <a:schemeClr val="bg2"/>
          </a:solidFill>
          <a:ln w="9525">
            <a:solidFill>
              <a:srgbClr val="D2CBD0"/>
            </a:solidFill>
            <a:prstDash val="solid"/>
          </a:ln>
        </p:spPr>
      </p:sp>
      <p:sp>
        <p:nvSpPr>
          <p:cNvPr id="20" name="Text 18"/>
          <p:cNvSpPr txBox="1"/>
          <p:nvPr/>
        </p:nvSpPr>
        <p:spPr>
          <a:xfrm>
            <a:off x="4937760" y="3867912"/>
            <a:ext cx="1645920" cy="685800"/>
          </a:xfrm>
          <a:prstGeom prst="rect">
            <a:avLst/>
          </a:prstGeom>
          <a:noFill/>
          <a:ln/>
        </p:spPr>
        <p:txBody>
          <a:bodyPr wrap="square" lIns="0" tIns="0" rIns="0" bIns="0" rtlCol="0" anchor="t"/>
          <a:lstStyle/>
          <a:p>
            <a:pPr indent="0" marL="0">
              <a:buNone/>
            </a:pPr>
            <a:r>
              <a:rPr lang="en-US" sz="3200" b="1" dirty="0">
                <a:solidFill>
                  <a:srgbClr val="3C8F5F"/>
                </a:solidFill>
              </a:rPr>
              <a:t>13 min</a:t>
            </a:r>
            <a:endParaRPr lang="en-US" sz="3200" dirty="0"/>
          </a:p>
        </p:txBody>
      </p:sp>
      <p:sp>
        <p:nvSpPr>
          <p:cNvPr id="21" name="Text 19"/>
          <p:cNvSpPr txBox="1"/>
          <p:nvPr/>
        </p:nvSpPr>
        <p:spPr>
          <a:xfrm>
            <a:off x="4937760" y="4572000"/>
            <a:ext cx="1645920" cy="777240"/>
          </a:xfrm>
          <a:prstGeom prst="rect">
            <a:avLst/>
          </a:prstGeom>
          <a:noFill/>
          <a:ln/>
        </p:spPr>
        <p:txBody>
          <a:bodyPr wrap="square" lIns="0" tIns="0" rIns="0" bIns="0" rtlCol="0" anchor="t"/>
          <a:lstStyle/>
          <a:p>
            <a:pPr indent="0" marL="0">
              <a:buNone/>
            </a:pPr>
            <a:r>
              <a:rPr lang="en-US" sz="1050" dirty="0">
                <a:solidFill>
                  <a:schemeClr val="tx2"/>
                </a:solidFill>
              </a:rPr>
              <a:t>median response to online leads among firms that do respond</a:t>
            </a:r>
            <a:endParaRPr lang="en-US" sz="1050" dirty="0"/>
          </a:p>
        </p:txBody>
      </p:sp>
      <p:sp>
        <p:nvSpPr>
          <p:cNvPr id="22" name="Shape 20"/>
          <p:cNvSpPr/>
          <p:nvPr/>
        </p:nvSpPr>
        <p:spPr>
          <a:xfrm>
            <a:off x="7040880" y="1874520"/>
            <a:ext cx="4572000" cy="3520440"/>
          </a:xfrm>
          <a:prstGeom prst="rect">
            <a:avLst/>
          </a:prstGeom>
          <a:solidFill>
            <a:srgbClr val="FFFFFF"/>
          </a:solidFill>
          <a:ln w="9525">
            <a:solidFill>
              <a:srgbClr val="D2CBD0"/>
            </a:solidFill>
            <a:prstDash val="solid"/>
          </a:ln>
        </p:spPr>
      </p:sp>
      <p:sp>
        <p:nvSpPr>
          <p:cNvPr id="23" name="Text 21"/>
          <p:cNvSpPr txBox="1"/>
          <p:nvPr/>
        </p:nvSpPr>
        <p:spPr>
          <a:xfrm>
            <a:off x="7269480" y="2057400"/>
            <a:ext cx="4114800" cy="457200"/>
          </a:xfrm>
          <a:prstGeom prst="rect">
            <a:avLst/>
          </a:prstGeom>
          <a:noFill/>
          <a:ln/>
        </p:spPr>
        <p:txBody>
          <a:bodyPr wrap="square" lIns="0" tIns="0" rIns="0" bIns="0" rtlCol="0" anchor="t"/>
          <a:lstStyle/>
          <a:p>
            <a:pPr indent="0" marL="0">
              <a:buNone/>
            </a:pPr>
            <a:r>
              <a:rPr lang="en-US" sz="1600" b="1" dirty="0">
                <a:solidFill>
                  <a:schemeClr val="tx1"/>
                </a:solidFill>
              </a:rPr>
              <a:t>The intake journey Pidoxa installs in weeks 2–3</a:t>
            </a:r>
            <a:endParaRPr lang="en-US" sz="1600" dirty="0"/>
          </a:p>
        </p:txBody>
      </p:sp>
      <p:sp>
        <p:nvSpPr>
          <p:cNvPr id="24" name="Text 22"/>
          <p:cNvSpPr txBox="1"/>
          <p:nvPr/>
        </p:nvSpPr>
        <p:spPr>
          <a:xfrm>
            <a:off x="7269480" y="2560320"/>
            <a:ext cx="4114800" cy="274320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chemeClr val="tx2"/>
                </a:solidFill>
              </a:rPr>
              <a:t>Five-minute live response, 24/7 — a trained person, not a message service</a:t>
            </a:r>
            <a:endParaRPr lang="en-US" sz="1150" dirty="0"/>
          </a:p>
          <a:p>
            <a:pPr marL="342900" indent="-342900">
              <a:spcAft>
                <a:spcPts val="600"/>
              </a:spcAft>
              <a:buSzPct val="100000"/>
              <a:buChar char="•"/>
            </a:pPr>
            <a:r>
              <a:rPr lang="en-US" sz="1150" dirty="0">
                <a:solidFill>
                  <a:schemeClr val="tx2"/>
                </a:solidFill>
              </a:rPr>
              <a:t>A written triage script that scores the call 1–5 in the first ninety seconds</a:t>
            </a:r>
            <a:endParaRPr lang="en-US" sz="1150" dirty="0"/>
          </a:p>
          <a:p>
            <a:pPr marL="342900" indent="-342900">
              <a:spcAft>
                <a:spcPts val="600"/>
              </a:spcAft>
              <a:buSzPct val="100000"/>
              <a:buChar char="•"/>
            </a:pPr>
            <a:r>
              <a:rPr lang="en-US" sz="1150" dirty="0">
                <a:solidFill>
                  <a:schemeClr val="tx2"/>
                </a:solidFill>
              </a:rPr>
              <a:t>4s and 5s routed live to a senior attorney on call; the family hears a lawyer, not a form</a:t>
            </a:r>
            <a:endParaRPr lang="en-US" sz="1150" dirty="0"/>
          </a:p>
          <a:p>
            <a:pPr marL="342900" indent="-342900">
              <a:spcAft>
                <a:spcPts val="600"/>
              </a:spcAft>
              <a:buSzPct val="100000"/>
              <a:buChar char="•"/>
            </a:pPr>
            <a:r>
              <a:rPr lang="en-US" sz="1150" dirty="0">
                <a:solidFill>
                  <a:schemeClr val="tx2"/>
                </a:solidFill>
              </a:rPr>
              <a:t>E-sign on the spot; a named attorney and case manager in the first message</a:t>
            </a:r>
            <a:endParaRPr lang="en-US" sz="1150" dirty="0"/>
          </a:p>
          <a:p>
            <a:pPr marL="342900" indent="-342900">
              <a:spcAft>
                <a:spcPts val="600"/>
              </a:spcAft>
              <a:buSzPct val="100000"/>
              <a:buChar char="•"/>
            </a:pPr>
            <a:r>
              <a:rPr lang="en-US" sz="1150" dirty="0">
                <a:solidFill>
                  <a:schemeClr val="tx2"/>
                </a:solidFill>
              </a:rPr>
              <a:t>Every call recorded into the CRM with source and tier, so attribution can see what built it</a:t>
            </a:r>
            <a:endParaRPr lang="en-US" sz="1150" dirty="0"/>
          </a:p>
          <a:p>
            <a:pPr marL="342900" indent="-342900">
              <a:spcAft>
                <a:spcPts val="600"/>
              </a:spcAft>
              <a:buSzPct val="100000"/>
              <a:buChar char="•"/>
            </a:pPr>
            <a:r>
              <a:rPr lang="en-US" sz="1150" dirty="0">
                <a:solidFill>
                  <a:schemeClr val="tx2"/>
                </a:solidFill>
              </a:rPr>
              <a:t>No additional media spend. It pays in month one, while the brand work compounds.</a:t>
            </a:r>
            <a:endParaRPr lang="en-US" sz="1150" dirty="0"/>
          </a:p>
        </p:txBody>
      </p:sp>
      <p:sp>
        <p:nvSpPr>
          <p:cNvPr id="25" name="Text 23"/>
          <p:cNvSpPr txBox="1"/>
          <p:nvPr/>
        </p:nvSpPr>
        <p:spPr>
          <a:xfrm>
            <a:off x="548640" y="5715000"/>
            <a:ext cx="10972800" cy="274320"/>
          </a:xfrm>
          <a:prstGeom prst="rect">
            <a:avLst/>
          </a:prstGeom>
          <a:noFill/>
          <a:ln/>
        </p:spPr>
        <p:txBody>
          <a:bodyPr wrap="square" lIns="0" tIns="0" rIns="0" bIns="0" rtlCol="0" anchor="t"/>
          <a:lstStyle/>
          <a:p>
            <a:pPr indent="0" marL="0">
              <a:buNone/>
            </a:pPr>
            <a:r>
              <a:rPr lang="en-US" sz="950" dirty="0">
                <a:solidFill>
                  <a:schemeClr val="tx2"/>
                </a:solidFill>
              </a:rPr>
              <a:t>Law Leaders 2025; Law.com LawyerPages; Hennessey Digital intake study 2025; LawHustle; Clio Legal Trends.</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PSYCHOLOGICAL TRIGGERS · 1 OF 2</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On the attorney, inside the diagnostic — why the readout is read, trusted and acted on</a:t>
            </a:r>
            <a:endParaRPr lang="en-US" sz="2800" dirty="0"/>
          </a:p>
        </p:txBody>
      </p:sp>
      <p:sp>
        <p:nvSpPr>
          <p:cNvPr id="4" name="Shape 2"/>
          <p:cNvSpPr/>
          <p:nvPr/>
        </p:nvSpPr>
        <p:spPr>
          <a:xfrm>
            <a:off x="548640" y="1828800"/>
            <a:ext cx="3566160" cy="960120"/>
          </a:xfrm>
          <a:prstGeom prst="rect">
            <a:avLst/>
          </a:prstGeom>
          <a:solidFill>
            <a:schemeClr val="bg2"/>
          </a:solidFill>
          <a:ln w="9525">
            <a:solidFill>
              <a:srgbClr val="D2CBD0"/>
            </a:solidFill>
            <a:prstDash val="solid"/>
          </a:ln>
        </p:spPr>
      </p:sp>
      <p:sp>
        <p:nvSpPr>
          <p:cNvPr id="5" name="Text 3"/>
          <p:cNvSpPr txBox="1"/>
          <p:nvPr/>
        </p:nvSpPr>
        <p:spPr>
          <a:xfrm>
            <a:off x="731520" y="192024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Reciprocity</a:t>
            </a:r>
            <a:endParaRPr lang="en-US" sz="1250" dirty="0"/>
          </a:p>
        </p:txBody>
      </p:sp>
      <p:sp>
        <p:nvSpPr>
          <p:cNvPr id="6" name="Text 4"/>
          <p:cNvSpPr txBox="1"/>
          <p:nvPr/>
        </p:nvSpPr>
        <p:spPr>
          <a:xfrm>
            <a:off x="731520" y="2194560"/>
            <a:ext cx="3200400" cy="566928"/>
          </a:xfrm>
          <a:prstGeom prst="rect">
            <a:avLst/>
          </a:prstGeom>
          <a:noFill/>
          <a:ln/>
        </p:spPr>
        <p:txBody>
          <a:bodyPr wrap="square" lIns="0" tIns="0" rIns="0" bIns="0" rtlCol="0" anchor="t"/>
          <a:lstStyle/>
          <a:p>
            <a:pPr indent="0" marL="0">
              <a:buNone/>
            </a:pPr>
            <a:r>
              <a:rPr lang="en-US" sz="950" dirty="0">
                <a:solidFill>
                  <a:schemeClr val="tx2"/>
                </a:solidFill>
              </a:rPr>
              <a:t>The full readout — score, model, findings, plan — is given before any contact field appears. The ask arrives as "tell us where it goes."</a:t>
            </a:r>
            <a:endParaRPr lang="en-US" sz="950" dirty="0"/>
          </a:p>
        </p:txBody>
      </p:sp>
      <p:sp>
        <p:nvSpPr>
          <p:cNvPr id="7" name="Shape 5"/>
          <p:cNvSpPr/>
          <p:nvPr/>
        </p:nvSpPr>
        <p:spPr>
          <a:xfrm>
            <a:off x="4270248" y="1828800"/>
            <a:ext cx="3566160" cy="960120"/>
          </a:xfrm>
          <a:prstGeom prst="rect">
            <a:avLst/>
          </a:prstGeom>
          <a:solidFill>
            <a:schemeClr val="bg2"/>
          </a:solidFill>
          <a:ln w="9525">
            <a:solidFill>
              <a:srgbClr val="D2CBD0"/>
            </a:solidFill>
            <a:prstDash val="solid"/>
          </a:ln>
        </p:spPr>
      </p:sp>
      <p:sp>
        <p:nvSpPr>
          <p:cNvPr id="8" name="Text 6"/>
          <p:cNvSpPr txBox="1"/>
          <p:nvPr/>
        </p:nvSpPr>
        <p:spPr>
          <a:xfrm>
            <a:off x="4453128" y="192024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Self-selection and autonomy</a:t>
            </a:r>
            <a:endParaRPr lang="en-US" sz="1250" dirty="0"/>
          </a:p>
        </p:txBody>
      </p:sp>
      <p:sp>
        <p:nvSpPr>
          <p:cNvPr id="9" name="Text 7"/>
          <p:cNvSpPr txBox="1"/>
          <p:nvPr/>
        </p:nvSpPr>
        <p:spPr>
          <a:xfrm>
            <a:off x="4453128" y="2194560"/>
            <a:ext cx="3200400" cy="566928"/>
          </a:xfrm>
          <a:prstGeom prst="rect">
            <a:avLst/>
          </a:prstGeom>
          <a:noFill/>
          <a:ln/>
        </p:spPr>
        <p:txBody>
          <a:bodyPr wrap="square" lIns="0" tIns="0" rIns="0" bIns="0" rtlCol="0" anchor="t"/>
          <a:lstStyle/>
          <a:p>
            <a:pPr indent="0" marL="0">
              <a:buNone/>
            </a:pPr>
            <a:r>
              <a:rPr lang="en-US" sz="950" dirty="0">
                <a:solidFill>
                  <a:schemeClr val="tx2"/>
                </a:solidFill>
              </a:rPr>
              <a:t>The attorney names the symptom in their own words at the front door; every recommendation inherits that framing.</a:t>
            </a:r>
            <a:endParaRPr lang="en-US" sz="950" dirty="0"/>
          </a:p>
        </p:txBody>
      </p:sp>
      <p:sp>
        <p:nvSpPr>
          <p:cNvPr id="10" name="Shape 8"/>
          <p:cNvSpPr/>
          <p:nvPr/>
        </p:nvSpPr>
        <p:spPr>
          <a:xfrm>
            <a:off x="7991856" y="1828800"/>
            <a:ext cx="3566160" cy="960120"/>
          </a:xfrm>
          <a:prstGeom prst="rect">
            <a:avLst/>
          </a:prstGeom>
          <a:solidFill>
            <a:schemeClr val="bg2"/>
          </a:solidFill>
          <a:ln w="9525">
            <a:solidFill>
              <a:srgbClr val="D2CBD0"/>
            </a:solidFill>
            <a:prstDash val="solid"/>
          </a:ln>
        </p:spPr>
      </p:sp>
      <p:sp>
        <p:nvSpPr>
          <p:cNvPr id="11" name="Text 9"/>
          <p:cNvSpPr txBox="1"/>
          <p:nvPr/>
        </p:nvSpPr>
        <p:spPr>
          <a:xfrm>
            <a:off x="8174736" y="192024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Endowment</a:t>
            </a:r>
            <a:endParaRPr lang="en-US" sz="1250" dirty="0"/>
          </a:p>
        </p:txBody>
      </p:sp>
      <p:sp>
        <p:nvSpPr>
          <p:cNvPr id="12" name="Text 10"/>
          <p:cNvSpPr txBox="1"/>
          <p:nvPr/>
        </p:nvSpPr>
        <p:spPr>
          <a:xfrm>
            <a:off x="8174736" y="2194560"/>
            <a:ext cx="3200400" cy="566928"/>
          </a:xfrm>
          <a:prstGeom prst="rect">
            <a:avLst/>
          </a:prstGeom>
          <a:noFill/>
          <a:ln/>
        </p:spPr>
        <p:txBody>
          <a:bodyPr wrap="square" lIns="0" tIns="0" rIns="0" bIns="0" rtlCol="0" anchor="t"/>
          <a:lstStyle/>
          <a:p>
            <a:pPr indent="0" marL="0">
              <a:buNone/>
            </a:pPr>
            <a:r>
              <a:rPr lang="en-US" sz="950" dirty="0">
                <a:solidFill>
                  <a:schemeClr val="tx2"/>
                </a:solidFill>
              </a:rPr>
              <a:t>They distribute their own 100 cases and move their own volume and fee assumptions. The model is built on numbers they supplied.</a:t>
            </a:r>
            <a:endParaRPr lang="en-US" sz="950" dirty="0"/>
          </a:p>
        </p:txBody>
      </p:sp>
      <p:sp>
        <p:nvSpPr>
          <p:cNvPr id="13" name="Shape 11"/>
          <p:cNvSpPr/>
          <p:nvPr/>
        </p:nvSpPr>
        <p:spPr>
          <a:xfrm>
            <a:off x="548640" y="2880360"/>
            <a:ext cx="3566160" cy="960120"/>
          </a:xfrm>
          <a:prstGeom prst="rect">
            <a:avLst/>
          </a:prstGeom>
          <a:solidFill>
            <a:schemeClr val="bg2"/>
          </a:solidFill>
          <a:ln w="9525">
            <a:solidFill>
              <a:srgbClr val="D2CBD0"/>
            </a:solidFill>
            <a:prstDash val="solid"/>
          </a:ln>
        </p:spPr>
      </p:sp>
      <p:sp>
        <p:nvSpPr>
          <p:cNvPr id="14" name="Text 12"/>
          <p:cNvSpPr txBox="1"/>
          <p:nvPr/>
        </p:nvSpPr>
        <p:spPr>
          <a:xfrm>
            <a:off x="731520" y="297180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Loss aversion</a:t>
            </a:r>
            <a:endParaRPr lang="en-US" sz="1250" dirty="0"/>
          </a:p>
        </p:txBody>
      </p:sp>
      <p:sp>
        <p:nvSpPr>
          <p:cNvPr id="15" name="Text 13"/>
          <p:cNvSpPr txBox="1"/>
          <p:nvPr/>
        </p:nvSpPr>
        <p:spPr>
          <a:xfrm>
            <a:off x="731520" y="3246120"/>
            <a:ext cx="3200400" cy="566928"/>
          </a:xfrm>
          <a:prstGeom prst="rect">
            <a:avLst/>
          </a:prstGeom>
          <a:noFill/>
          <a:ln/>
        </p:spPr>
        <p:txBody>
          <a:bodyPr wrap="square" lIns="0" tIns="0" rIns="0" bIns="0" rtlCol="0" anchor="t"/>
          <a:lstStyle/>
          <a:p>
            <a:pPr indent="0" marL="0">
              <a:buNone/>
            </a:pPr>
            <a:r>
              <a:rPr lang="en-US" sz="950" dirty="0">
                <a:solidFill>
                  <a:schemeClr val="tx2"/>
                </a:solidFill>
              </a:rPr>
              <a:t>"Think of the last tier-5 case in your metro that you did not get. Who did?" The 4s and 5s the firm lost stay in view throughout.</a:t>
            </a:r>
            <a:endParaRPr lang="en-US" sz="950" dirty="0"/>
          </a:p>
        </p:txBody>
      </p:sp>
      <p:sp>
        <p:nvSpPr>
          <p:cNvPr id="16" name="Shape 14"/>
          <p:cNvSpPr/>
          <p:nvPr/>
        </p:nvSpPr>
        <p:spPr>
          <a:xfrm>
            <a:off x="4270248" y="2880360"/>
            <a:ext cx="3566160" cy="960120"/>
          </a:xfrm>
          <a:prstGeom prst="rect">
            <a:avLst/>
          </a:prstGeom>
          <a:solidFill>
            <a:schemeClr val="bg2"/>
          </a:solidFill>
          <a:ln w="9525">
            <a:solidFill>
              <a:srgbClr val="D2CBD0"/>
            </a:solidFill>
            <a:prstDash val="solid"/>
          </a:ln>
        </p:spPr>
      </p:sp>
      <p:sp>
        <p:nvSpPr>
          <p:cNvPr id="17" name="Text 15"/>
          <p:cNvSpPr txBox="1"/>
          <p:nvPr/>
        </p:nvSpPr>
        <p:spPr>
          <a:xfrm>
            <a:off x="4453128" y="297180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Contrast</a:t>
            </a:r>
            <a:endParaRPr lang="en-US" sz="1250" dirty="0"/>
          </a:p>
        </p:txBody>
      </p:sp>
      <p:sp>
        <p:nvSpPr>
          <p:cNvPr id="18" name="Text 16"/>
          <p:cNvSpPr txBox="1"/>
          <p:nvPr/>
        </p:nvSpPr>
        <p:spPr>
          <a:xfrm>
            <a:off x="4453128" y="3246120"/>
            <a:ext cx="3200400" cy="566928"/>
          </a:xfrm>
          <a:prstGeom prst="rect">
            <a:avLst/>
          </a:prstGeom>
          <a:noFill/>
          <a:ln/>
        </p:spPr>
        <p:txBody>
          <a:bodyPr wrap="square" lIns="0" tIns="0" rIns="0" bIns="0" rtlCol="0" anchor="t"/>
          <a:lstStyle/>
          <a:p>
            <a:pPr indent="0" marL="0">
              <a:buNone/>
            </a:pPr>
            <a:r>
              <a:rPr lang="en-US" sz="950" dirty="0">
                <a:solidFill>
                  <a:schemeClr val="tx2"/>
                </a:solidFill>
              </a:rPr>
              <a:t>Click funnel beside client journey, with "you, today" on their side. The funnel is not disparaged; it is placed where it belongs.</a:t>
            </a:r>
            <a:endParaRPr lang="en-US" sz="950" dirty="0"/>
          </a:p>
        </p:txBody>
      </p:sp>
      <p:sp>
        <p:nvSpPr>
          <p:cNvPr id="19" name="Shape 17"/>
          <p:cNvSpPr/>
          <p:nvPr/>
        </p:nvSpPr>
        <p:spPr>
          <a:xfrm>
            <a:off x="7991856" y="2880360"/>
            <a:ext cx="3566160" cy="960120"/>
          </a:xfrm>
          <a:prstGeom prst="rect">
            <a:avLst/>
          </a:prstGeom>
          <a:solidFill>
            <a:schemeClr val="bg2"/>
          </a:solidFill>
          <a:ln w="9525">
            <a:solidFill>
              <a:srgbClr val="D2CBD0"/>
            </a:solidFill>
            <a:prstDash val="solid"/>
          </a:ln>
        </p:spPr>
      </p:sp>
      <p:sp>
        <p:nvSpPr>
          <p:cNvPr id="20" name="Text 18"/>
          <p:cNvSpPr txBox="1"/>
          <p:nvPr/>
        </p:nvSpPr>
        <p:spPr>
          <a:xfrm>
            <a:off x="8174736" y="297180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Authority</a:t>
            </a:r>
            <a:endParaRPr lang="en-US" sz="1250" dirty="0"/>
          </a:p>
        </p:txBody>
      </p:sp>
      <p:sp>
        <p:nvSpPr>
          <p:cNvPr id="21" name="Text 19"/>
          <p:cNvSpPr txBox="1"/>
          <p:nvPr/>
        </p:nvSpPr>
        <p:spPr>
          <a:xfrm>
            <a:off x="8174736" y="3246120"/>
            <a:ext cx="3200400" cy="566928"/>
          </a:xfrm>
          <a:prstGeom prst="rect">
            <a:avLst/>
          </a:prstGeom>
          <a:noFill/>
          <a:ln/>
        </p:spPr>
        <p:txBody>
          <a:bodyPr wrap="square" lIns="0" tIns="0" rIns="0" bIns="0" rtlCol="0" anchor="t"/>
          <a:lstStyle/>
          <a:p>
            <a:pPr indent="0" marL="0">
              <a:buNone/>
            </a:pPr>
            <a:r>
              <a:rPr lang="en-US" sz="950" dirty="0">
                <a:solidFill>
                  <a:schemeClr val="tx2"/>
                </a:solidFill>
              </a:rPr>
              <a:t>Published benchmarks appear next to the question they are relevant to, with the source — never as a logo wall.</a:t>
            </a:r>
            <a:endParaRPr lang="en-US" sz="950" dirty="0"/>
          </a:p>
        </p:txBody>
      </p:sp>
      <p:sp>
        <p:nvSpPr>
          <p:cNvPr id="22" name="Shape 20"/>
          <p:cNvSpPr/>
          <p:nvPr/>
        </p:nvSpPr>
        <p:spPr>
          <a:xfrm>
            <a:off x="548640" y="3931920"/>
            <a:ext cx="3566160" cy="960120"/>
          </a:xfrm>
          <a:prstGeom prst="rect">
            <a:avLst/>
          </a:prstGeom>
          <a:solidFill>
            <a:schemeClr val="bg2"/>
          </a:solidFill>
          <a:ln w="9525">
            <a:solidFill>
              <a:srgbClr val="D2CBD0"/>
            </a:solidFill>
            <a:prstDash val="solid"/>
          </a:ln>
        </p:spPr>
      </p:sp>
      <p:sp>
        <p:nvSpPr>
          <p:cNvPr id="23" name="Text 21"/>
          <p:cNvSpPr txBox="1"/>
          <p:nvPr/>
        </p:nvSpPr>
        <p:spPr>
          <a:xfrm>
            <a:off x="731520" y="402336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Labor illusion</a:t>
            </a:r>
            <a:endParaRPr lang="en-US" sz="1250" dirty="0"/>
          </a:p>
        </p:txBody>
      </p:sp>
      <p:sp>
        <p:nvSpPr>
          <p:cNvPr id="24" name="Text 22"/>
          <p:cNvSpPr txBox="1"/>
          <p:nvPr/>
        </p:nvSpPr>
        <p:spPr>
          <a:xfrm>
            <a:off x="731520" y="4297680"/>
            <a:ext cx="3200400" cy="566928"/>
          </a:xfrm>
          <a:prstGeom prst="rect">
            <a:avLst/>
          </a:prstGeom>
          <a:noFill/>
          <a:ln/>
        </p:spPr>
        <p:txBody>
          <a:bodyPr wrap="square" lIns="0" tIns="0" rIns="0" bIns="0" rtlCol="0" anchor="t"/>
          <a:lstStyle/>
          <a:p>
            <a:pPr indent="0" marL="0">
              <a:buNone/>
            </a:pPr>
            <a:r>
              <a:rPr lang="en-US" sz="950" dirty="0">
                <a:solidFill>
                  <a:schemeClr val="tx2"/>
                </a:solidFill>
              </a:rPr>
              <a:t>Seven visible steps build the readout over 3.5 seconds, naming the segment, the footprint and the mix as they go.</a:t>
            </a:r>
            <a:endParaRPr lang="en-US" sz="950" dirty="0"/>
          </a:p>
        </p:txBody>
      </p:sp>
      <p:sp>
        <p:nvSpPr>
          <p:cNvPr id="25" name="Shape 23"/>
          <p:cNvSpPr/>
          <p:nvPr/>
        </p:nvSpPr>
        <p:spPr>
          <a:xfrm>
            <a:off x="4270248" y="3931920"/>
            <a:ext cx="3566160" cy="960120"/>
          </a:xfrm>
          <a:prstGeom prst="rect">
            <a:avLst/>
          </a:prstGeom>
          <a:solidFill>
            <a:schemeClr val="bg2"/>
          </a:solidFill>
          <a:ln w="9525">
            <a:solidFill>
              <a:srgbClr val="D2CBD0"/>
            </a:solidFill>
            <a:prstDash val="solid"/>
          </a:ln>
        </p:spPr>
      </p:sp>
      <p:sp>
        <p:nvSpPr>
          <p:cNvPr id="26" name="Text 24"/>
          <p:cNvSpPr txBox="1"/>
          <p:nvPr/>
        </p:nvSpPr>
        <p:spPr>
          <a:xfrm>
            <a:off x="4453128" y="402336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Anchoring</a:t>
            </a:r>
            <a:endParaRPr lang="en-US" sz="1250" dirty="0"/>
          </a:p>
        </p:txBody>
      </p:sp>
      <p:sp>
        <p:nvSpPr>
          <p:cNvPr id="27" name="Text 25"/>
          <p:cNvSpPr txBox="1"/>
          <p:nvPr/>
        </p:nvSpPr>
        <p:spPr>
          <a:xfrm>
            <a:off x="4453128" y="4297680"/>
            <a:ext cx="3200400" cy="566928"/>
          </a:xfrm>
          <a:prstGeom prst="rect">
            <a:avLst/>
          </a:prstGeom>
          <a:noFill/>
          <a:ln/>
        </p:spPr>
        <p:txBody>
          <a:bodyPr wrap="square" lIns="0" tIns="0" rIns="0" bIns="0" rtlCol="0" anchor="t"/>
          <a:lstStyle/>
          <a:p>
            <a:pPr indent="0" marL="0">
              <a:buNone/>
            </a:pPr>
            <a:r>
              <a:rPr lang="en-US" sz="950" dirty="0">
                <a:solidFill>
                  <a:schemeClr val="tx2"/>
                </a:solidFill>
              </a:rPr>
              <a:t>Fee per tier anchors the value of a case before the program's price appears; "one tier-4 fee covers about a year of the program."</a:t>
            </a:r>
            <a:endParaRPr lang="en-US" sz="950" dirty="0"/>
          </a:p>
        </p:txBody>
      </p:sp>
      <p:sp>
        <p:nvSpPr>
          <p:cNvPr id="28" name="Shape 26"/>
          <p:cNvSpPr/>
          <p:nvPr/>
        </p:nvSpPr>
        <p:spPr>
          <a:xfrm>
            <a:off x="7991856" y="3931920"/>
            <a:ext cx="3566160" cy="960120"/>
          </a:xfrm>
          <a:prstGeom prst="rect">
            <a:avLst/>
          </a:prstGeom>
          <a:solidFill>
            <a:schemeClr val="bg2"/>
          </a:solidFill>
          <a:ln w="9525">
            <a:solidFill>
              <a:srgbClr val="D2CBD0"/>
            </a:solidFill>
            <a:prstDash val="solid"/>
          </a:ln>
        </p:spPr>
      </p:sp>
      <p:sp>
        <p:nvSpPr>
          <p:cNvPr id="29" name="Text 27"/>
          <p:cNvSpPr txBox="1"/>
          <p:nvPr/>
        </p:nvSpPr>
        <p:spPr>
          <a:xfrm>
            <a:off x="8174736" y="402336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Commitment and consistency</a:t>
            </a:r>
            <a:endParaRPr lang="en-US" sz="1250" dirty="0"/>
          </a:p>
        </p:txBody>
      </p:sp>
      <p:sp>
        <p:nvSpPr>
          <p:cNvPr id="30" name="Text 28"/>
          <p:cNvSpPr txBox="1"/>
          <p:nvPr/>
        </p:nvSpPr>
        <p:spPr>
          <a:xfrm>
            <a:off x="8174736" y="4297680"/>
            <a:ext cx="3200400" cy="566928"/>
          </a:xfrm>
          <a:prstGeom prst="rect">
            <a:avLst/>
          </a:prstGeom>
          <a:noFill/>
          <a:ln/>
        </p:spPr>
        <p:txBody>
          <a:bodyPr wrap="square" lIns="0" tIns="0" rIns="0" bIns="0" rtlCol="0" anchor="t"/>
          <a:lstStyle/>
          <a:p>
            <a:pPr indent="0" marL="0">
              <a:buNone/>
            </a:pPr>
            <a:r>
              <a:rPr lang="en-US" sz="950" dirty="0">
                <a:solidFill>
                  <a:schemeClr val="tx2"/>
                </a:solidFill>
              </a:rPr>
              <a:t>Nineteen honest answers precede the commitment questions; the capture plays them back as "attached to your readout."</a:t>
            </a:r>
            <a:endParaRPr lang="en-US" sz="950" dirty="0"/>
          </a:p>
        </p:txBody>
      </p:sp>
      <p:sp>
        <p:nvSpPr>
          <p:cNvPr id="31" name="Shape 29"/>
          <p:cNvSpPr/>
          <p:nvPr/>
        </p:nvSpPr>
        <p:spPr>
          <a:xfrm>
            <a:off x="548640" y="4983480"/>
            <a:ext cx="3566160" cy="960120"/>
          </a:xfrm>
          <a:prstGeom prst="rect">
            <a:avLst/>
          </a:prstGeom>
          <a:solidFill>
            <a:schemeClr val="bg2"/>
          </a:solidFill>
          <a:ln w="9525">
            <a:solidFill>
              <a:srgbClr val="D2CBD0"/>
            </a:solidFill>
            <a:prstDash val="solid"/>
          </a:ln>
        </p:spPr>
      </p:sp>
      <p:sp>
        <p:nvSpPr>
          <p:cNvPr id="32" name="Text 30"/>
          <p:cNvSpPr txBox="1"/>
          <p:nvPr/>
        </p:nvSpPr>
        <p:spPr>
          <a:xfrm>
            <a:off x="731520" y="507492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Consensus</a:t>
            </a:r>
            <a:endParaRPr lang="en-US" sz="1250" dirty="0"/>
          </a:p>
        </p:txBody>
      </p:sp>
      <p:sp>
        <p:nvSpPr>
          <p:cNvPr id="33" name="Text 31"/>
          <p:cNvSpPr txBox="1"/>
          <p:nvPr/>
        </p:nvSpPr>
        <p:spPr>
          <a:xfrm>
            <a:off x="731520" y="5349240"/>
            <a:ext cx="3200400" cy="566928"/>
          </a:xfrm>
          <a:prstGeom prst="rect">
            <a:avLst/>
          </a:prstGeom>
          <a:noFill/>
          <a:ln/>
        </p:spPr>
        <p:txBody>
          <a:bodyPr wrap="square" lIns="0" tIns="0" rIns="0" bIns="0" rtlCol="0" anchor="t"/>
          <a:lstStyle/>
          <a:p>
            <a:pPr indent="0" marL="0">
              <a:buNone/>
            </a:pPr>
            <a:r>
              <a:rPr lang="en-US" sz="950" dirty="0">
                <a:solidFill>
                  <a:schemeClr val="tx2"/>
                </a:solidFill>
              </a:rPr>
              <a:t>The readout can go to the partner or administrator at the same time, "no sales call attached."</a:t>
            </a:r>
            <a:endParaRPr lang="en-US" sz="950" dirty="0"/>
          </a:p>
        </p:txBody>
      </p:sp>
      <p:sp>
        <p:nvSpPr>
          <p:cNvPr id="34" name="Shape 32"/>
          <p:cNvSpPr/>
          <p:nvPr/>
        </p:nvSpPr>
        <p:spPr>
          <a:xfrm>
            <a:off x="4270248" y="4983480"/>
            <a:ext cx="3566160" cy="960120"/>
          </a:xfrm>
          <a:prstGeom prst="rect">
            <a:avLst/>
          </a:prstGeom>
          <a:solidFill>
            <a:schemeClr val="bg2"/>
          </a:solidFill>
          <a:ln w="9525">
            <a:solidFill>
              <a:srgbClr val="D2CBD0"/>
            </a:solidFill>
            <a:prstDash val="solid"/>
          </a:ln>
        </p:spPr>
      </p:sp>
      <p:sp>
        <p:nvSpPr>
          <p:cNvPr id="35" name="Text 33"/>
          <p:cNvSpPr txBox="1"/>
          <p:nvPr/>
        </p:nvSpPr>
        <p:spPr>
          <a:xfrm>
            <a:off x="4453128" y="507492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Scarcity and urgency, kept honest</a:t>
            </a:r>
            <a:endParaRPr lang="en-US" sz="1250" dirty="0"/>
          </a:p>
        </p:txBody>
      </p:sp>
      <p:sp>
        <p:nvSpPr>
          <p:cNvPr id="36" name="Text 34"/>
          <p:cNvSpPr txBox="1"/>
          <p:nvPr/>
        </p:nvSpPr>
        <p:spPr>
          <a:xfrm>
            <a:off x="4453128" y="5349240"/>
            <a:ext cx="3200400" cy="566928"/>
          </a:xfrm>
          <a:prstGeom prst="rect">
            <a:avLst/>
          </a:prstGeom>
          <a:noFill/>
          <a:ln/>
        </p:spPr>
        <p:txBody>
          <a:bodyPr wrap="square" lIns="0" tIns="0" rIns="0" bIns="0" rtlCol="0" anchor="t"/>
          <a:lstStyle/>
          <a:p>
            <a:pPr indent="0" marL="0">
              <a:buNone/>
            </a:pPr>
            <a:r>
              <a:rPr lang="en-US" sz="950" dirty="0">
                <a:solidFill>
                  <a:schemeClr val="tx2"/>
                </a:solidFill>
              </a:rPr>
              <a:t>One injury firm per metro is a real conflict policy; Q1-2027 timing is true. Nothing is invented to create pressure.</a:t>
            </a:r>
            <a:endParaRPr lang="en-US" sz="950" dirty="0"/>
          </a:p>
        </p:txBody>
      </p:sp>
      <p:sp>
        <p:nvSpPr>
          <p:cNvPr id="37" name="Shape 35"/>
          <p:cNvSpPr/>
          <p:nvPr/>
        </p:nvSpPr>
        <p:spPr>
          <a:xfrm>
            <a:off x="7991856" y="4983480"/>
            <a:ext cx="3566160" cy="960120"/>
          </a:xfrm>
          <a:prstGeom prst="rect">
            <a:avLst/>
          </a:prstGeom>
          <a:solidFill>
            <a:schemeClr val="bg2"/>
          </a:solidFill>
          <a:ln w="9525">
            <a:solidFill>
              <a:srgbClr val="D2CBD0"/>
            </a:solidFill>
            <a:prstDash val="solid"/>
          </a:ln>
        </p:spPr>
      </p:sp>
      <p:sp>
        <p:nvSpPr>
          <p:cNvPr id="38" name="Text 36"/>
          <p:cNvSpPr txBox="1"/>
          <p:nvPr/>
        </p:nvSpPr>
        <p:spPr>
          <a:xfrm>
            <a:off x="8174736" y="5074920"/>
            <a:ext cx="3200400" cy="274320"/>
          </a:xfrm>
          <a:prstGeom prst="rect">
            <a:avLst/>
          </a:prstGeom>
          <a:noFill/>
          <a:ln/>
        </p:spPr>
        <p:txBody>
          <a:bodyPr wrap="square" lIns="0" tIns="0" rIns="0" bIns="0" rtlCol="0" anchor="t"/>
          <a:lstStyle/>
          <a:p>
            <a:pPr indent="0" marL="0">
              <a:buNone/>
            </a:pPr>
            <a:r>
              <a:rPr lang="en-US" sz="1250" b="1" dirty="0">
                <a:solidFill>
                  <a:schemeClr val="accent1"/>
                </a:solidFill>
              </a:rPr>
              <a:t>Peak-end</a:t>
            </a:r>
            <a:endParaRPr lang="en-US" sz="1250" dirty="0"/>
          </a:p>
        </p:txBody>
      </p:sp>
      <p:sp>
        <p:nvSpPr>
          <p:cNvPr id="39" name="Text 37"/>
          <p:cNvSpPr txBox="1"/>
          <p:nvPr/>
        </p:nvSpPr>
        <p:spPr>
          <a:xfrm>
            <a:off x="8174736" y="5349240"/>
            <a:ext cx="3200400" cy="566928"/>
          </a:xfrm>
          <a:prstGeom prst="rect">
            <a:avLst/>
          </a:prstGeom>
          <a:noFill/>
          <a:ln/>
        </p:spPr>
        <p:txBody>
          <a:bodyPr wrap="square" lIns="0" tIns="0" rIns="0" bIns="0" rtlCol="0" anchor="t"/>
          <a:lstStyle/>
          <a:p>
            <a:pPr indent="0" marL="0">
              <a:buNone/>
            </a:pPr>
            <a:r>
              <a:rPr lang="en-US" sz="950" dirty="0">
                <a:solidFill>
                  <a:schemeClr val="tx2"/>
                </a:solidFill>
              </a:rPr>
              <a:t>Named reviewer, repeated time, three concrete expectations, and the work to look at while they wait.</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PSYCHOLOGICAL TRIGGERS · 2 OF 2</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On the injured family — what the program is built to exploit for the firm</a:t>
            </a:r>
            <a:endParaRPr lang="en-US" sz="2800" dirty="0"/>
          </a:p>
        </p:txBody>
      </p:sp>
      <p:sp>
        <p:nvSpPr>
          <p:cNvPr id="4" name="Shape 2"/>
          <p:cNvSpPr/>
          <p:nvPr/>
        </p:nvSpPr>
        <p:spPr>
          <a:xfrm>
            <a:off x="548640" y="1783080"/>
            <a:ext cx="11064240" cy="502920"/>
          </a:xfrm>
          <a:prstGeom prst="rect">
            <a:avLst/>
          </a:prstGeom>
          <a:solidFill>
            <a:schemeClr val="bg2"/>
          </a:solidFill>
          <a:ln w="9525">
            <a:solidFill>
              <a:srgbClr val="D2CBD0"/>
            </a:solidFill>
            <a:prstDash val="solid"/>
          </a:ln>
        </p:spPr>
      </p:sp>
      <p:sp>
        <p:nvSpPr>
          <p:cNvPr id="5" name="Text 3"/>
          <p:cNvSpPr txBox="1"/>
          <p:nvPr/>
        </p:nvSpPr>
        <p:spPr>
          <a:xfrm>
            <a:off x="731520" y="185623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Availability and recognition</a:t>
            </a:r>
            <a:endParaRPr lang="en-US" sz="1250" dirty="0"/>
          </a:p>
        </p:txBody>
      </p:sp>
      <p:sp>
        <p:nvSpPr>
          <p:cNvPr id="6" name="Text 4"/>
          <p:cNvSpPr txBox="1"/>
          <p:nvPr/>
        </p:nvSpPr>
        <p:spPr>
          <a:xfrm>
            <a:off x="3840480" y="185623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BEFORE THE CRASH · SEARCH</a:t>
            </a:r>
            <a:endParaRPr lang="en-US" sz="850" dirty="0"/>
          </a:p>
        </p:txBody>
      </p:sp>
      <p:sp>
        <p:nvSpPr>
          <p:cNvPr id="7" name="Text 5"/>
          <p:cNvSpPr txBox="1"/>
          <p:nvPr/>
        </p:nvSpPr>
        <p:spPr>
          <a:xfrm>
            <a:off x="6035040" y="1837944"/>
            <a:ext cx="4663440" cy="457200"/>
          </a:xfrm>
          <a:prstGeom prst="rect">
            <a:avLst/>
          </a:prstGeom>
          <a:noFill/>
          <a:ln/>
        </p:spPr>
        <p:txBody>
          <a:bodyPr wrap="square" lIns="0" tIns="0" rIns="0" bIns="0" rtlCol="0" anchor="ctr"/>
          <a:lstStyle/>
          <a:p>
            <a:pPr indent="0" marL="0">
              <a:buNone/>
            </a:pPr>
            <a:r>
              <a:rPr lang="en-US" sz="1000" dirty="0">
                <a:solidFill>
                  <a:schemeClr val="tx2"/>
                </a:solidFill>
              </a:rPr>
              <a:t>CTV and streaming in the metro, the attorney on video, community presence — so the name is already in memory when it is needed.</a:t>
            </a:r>
            <a:endParaRPr lang="en-US" sz="1000" dirty="0"/>
          </a:p>
        </p:txBody>
      </p:sp>
      <p:sp>
        <p:nvSpPr>
          <p:cNvPr id="8" name="Text 6"/>
          <p:cNvSpPr txBox="1"/>
          <p:nvPr/>
        </p:nvSpPr>
        <p:spPr>
          <a:xfrm>
            <a:off x="10789920" y="185623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S + C</a:t>
            </a:r>
            <a:endParaRPr lang="en-US" sz="1300" dirty="0"/>
          </a:p>
        </p:txBody>
      </p:sp>
      <p:sp>
        <p:nvSpPr>
          <p:cNvPr id="9" name="Shape 7"/>
          <p:cNvSpPr/>
          <p:nvPr/>
        </p:nvSpPr>
        <p:spPr>
          <a:xfrm>
            <a:off x="548640" y="2331720"/>
            <a:ext cx="11064240" cy="502920"/>
          </a:xfrm>
          <a:prstGeom prst="rect">
            <a:avLst/>
          </a:prstGeom>
          <a:solidFill>
            <a:schemeClr val="bg2"/>
          </a:solidFill>
          <a:ln w="9525">
            <a:solidFill>
              <a:srgbClr val="D2CBD0"/>
            </a:solidFill>
            <a:prstDash val="solid"/>
          </a:ln>
        </p:spPr>
      </p:sp>
      <p:sp>
        <p:nvSpPr>
          <p:cNvPr id="10" name="Text 8"/>
          <p:cNvSpPr txBox="1"/>
          <p:nvPr/>
        </p:nvSpPr>
        <p:spPr>
          <a:xfrm>
            <a:off x="731520" y="240487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Social proof</a:t>
            </a:r>
            <a:endParaRPr lang="en-US" sz="1250" dirty="0"/>
          </a:p>
        </p:txBody>
      </p:sp>
      <p:sp>
        <p:nvSpPr>
          <p:cNvPr id="11" name="Text 9"/>
          <p:cNvSpPr txBox="1"/>
          <p:nvPr/>
        </p:nvSpPr>
        <p:spPr>
          <a:xfrm>
            <a:off x="3840480" y="240487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SEARCH AND ASK</a:t>
            </a:r>
            <a:endParaRPr lang="en-US" sz="850" dirty="0"/>
          </a:p>
        </p:txBody>
      </p:sp>
      <p:sp>
        <p:nvSpPr>
          <p:cNvPr id="12" name="Text 10"/>
          <p:cNvSpPr txBox="1"/>
          <p:nvPr/>
        </p:nvSpPr>
        <p:spPr>
          <a:xfrm>
            <a:off x="6035040" y="2386584"/>
            <a:ext cx="4663440" cy="457200"/>
          </a:xfrm>
          <a:prstGeom prst="rect">
            <a:avLst/>
          </a:prstGeom>
          <a:noFill/>
          <a:ln/>
        </p:spPr>
        <p:txBody>
          <a:bodyPr wrap="square" lIns="0" tIns="0" rIns="0" bIns="0" rtlCol="0" anchor="ctr"/>
          <a:lstStyle/>
          <a:p>
            <a:pPr indent="0" marL="0">
              <a:buNone/>
            </a:pPr>
            <a:r>
              <a:rPr lang="en-US" sz="1000" dirty="0">
                <a:solidFill>
                  <a:schemeClr val="tx2"/>
                </a:solidFill>
              </a:rPr>
              <a:t>Review count and rating (53% exclude under four stars), case stories, named results with disclaimers.</a:t>
            </a:r>
            <a:endParaRPr lang="en-US" sz="1000" dirty="0"/>
          </a:p>
        </p:txBody>
      </p:sp>
      <p:sp>
        <p:nvSpPr>
          <p:cNvPr id="13" name="Text 11"/>
          <p:cNvSpPr txBox="1"/>
          <p:nvPr/>
        </p:nvSpPr>
        <p:spPr>
          <a:xfrm>
            <a:off x="10789920" y="240487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C</a:t>
            </a:r>
            <a:endParaRPr lang="en-US" sz="1300" dirty="0"/>
          </a:p>
        </p:txBody>
      </p:sp>
      <p:sp>
        <p:nvSpPr>
          <p:cNvPr id="14" name="Shape 12"/>
          <p:cNvSpPr/>
          <p:nvPr/>
        </p:nvSpPr>
        <p:spPr>
          <a:xfrm>
            <a:off x="548640" y="2880360"/>
            <a:ext cx="11064240" cy="502920"/>
          </a:xfrm>
          <a:prstGeom prst="rect">
            <a:avLst/>
          </a:prstGeom>
          <a:solidFill>
            <a:schemeClr val="bg2"/>
          </a:solidFill>
          <a:ln w="9525">
            <a:solidFill>
              <a:srgbClr val="D2CBD0"/>
            </a:solidFill>
            <a:prstDash val="solid"/>
          </a:ln>
        </p:spPr>
      </p:sp>
      <p:sp>
        <p:nvSpPr>
          <p:cNvPr id="15" name="Text 13"/>
          <p:cNvSpPr txBox="1"/>
          <p:nvPr/>
        </p:nvSpPr>
        <p:spPr>
          <a:xfrm>
            <a:off x="731520" y="295351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Authority and competence signals</a:t>
            </a:r>
            <a:endParaRPr lang="en-US" sz="1250" dirty="0"/>
          </a:p>
        </p:txBody>
      </p:sp>
      <p:sp>
        <p:nvSpPr>
          <p:cNvPr id="16" name="Text 14"/>
          <p:cNvSpPr txBox="1"/>
          <p:nvPr/>
        </p:nvSpPr>
        <p:spPr>
          <a:xfrm>
            <a:off x="3840480" y="295351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SEARCH · FIRST CONTACT</a:t>
            </a:r>
            <a:endParaRPr lang="en-US" sz="850" dirty="0"/>
          </a:p>
        </p:txBody>
      </p:sp>
      <p:sp>
        <p:nvSpPr>
          <p:cNvPr id="17" name="Text 15"/>
          <p:cNvSpPr txBox="1"/>
          <p:nvPr/>
        </p:nvSpPr>
        <p:spPr>
          <a:xfrm>
            <a:off x="6035040" y="2935224"/>
            <a:ext cx="4663440" cy="457200"/>
          </a:xfrm>
          <a:prstGeom prst="rect">
            <a:avLst/>
          </a:prstGeom>
          <a:noFill/>
          <a:ln/>
        </p:spPr>
        <p:txBody>
          <a:bodyPr wrap="square" lIns="0" tIns="0" rIns="0" bIns="0" rtlCol="0" anchor="ctr"/>
          <a:lstStyle/>
          <a:p>
            <a:pPr indent="0" marL="0">
              <a:buNone/>
            </a:pPr>
            <a:r>
              <a:rPr lang="en-US" sz="1000" dirty="0">
                <a:solidFill>
                  <a:schemeClr val="tx2"/>
                </a:solidFill>
              </a:rPr>
              <a:t>Results pages, press, the attorney explaining what happens next; intake that sounds like it has heard a tier 5 before.</a:t>
            </a:r>
            <a:endParaRPr lang="en-US" sz="1000" dirty="0"/>
          </a:p>
        </p:txBody>
      </p:sp>
      <p:sp>
        <p:nvSpPr>
          <p:cNvPr id="18" name="Text 16"/>
          <p:cNvSpPr txBox="1"/>
          <p:nvPr/>
        </p:nvSpPr>
        <p:spPr>
          <a:xfrm>
            <a:off x="10789920" y="295351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C + A</a:t>
            </a:r>
            <a:endParaRPr lang="en-US" sz="1300" dirty="0"/>
          </a:p>
        </p:txBody>
      </p:sp>
      <p:sp>
        <p:nvSpPr>
          <p:cNvPr id="19" name="Shape 17"/>
          <p:cNvSpPr/>
          <p:nvPr/>
        </p:nvSpPr>
        <p:spPr>
          <a:xfrm>
            <a:off x="548640" y="3429000"/>
            <a:ext cx="11064240" cy="502920"/>
          </a:xfrm>
          <a:prstGeom prst="rect">
            <a:avLst/>
          </a:prstGeom>
          <a:solidFill>
            <a:schemeClr val="bg2"/>
          </a:solidFill>
          <a:ln w="9525">
            <a:solidFill>
              <a:srgbClr val="D2CBD0"/>
            </a:solidFill>
            <a:prstDash val="solid"/>
          </a:ln>
        </p:spPr>
      </p:sp>
      <p:sp>
        <p:nvSpPr>
          <p:cNvPr id="20" name="Text 18"/>
          <p:cNvSpPr txBox="1"/>
          <p:nvPr/>
        </p:nvSpPr>
        <p:spPr>
          <a:xfrm>
            <a:off x="731520" y="350215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Ambiguity aversion and cognitive load</a:t>
            </a:r>
            <a:endParaRPr lang="en-US" sz="1250" dirty="0"/>
          </a:p>
        </p:txBody>
      </p:sp>
      <p:sp>
        <p:nvSpPr>
          <p:cNvPr id="21" name="Text 19"/>
          <p:cNvSpPr txBox="1"/>
          <p:nvPr/>
        </p:nvSpPr>
        <p:spPr>
          <a:xfrm>
            <a:off x="3840480" y="350215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THE FIRST 72 HOURS</a:t>
            </a:r>
            <a:endParaRPr lang="en-US" sz="850" dirty="0"/>
          </a:p>
        </p:txBody>
      </p:sp>
      <p:sp>
        <p:nvSpPr>
          <p:cNvPr id="22" name="Text 20"/>
          <p:cNvSpPr txBox="1"/>
          <p:nvPr/>
        </p:nvSpPr>
        <p:spPr>
          <a:xfrm>
            <a:off x="6035040" y="3483864"/>
            <a:ext cx="4663440" cy="457200"/>
          </a:xfrm>
          <a:prstGeom prst="rect">
            <a:avLst/>
          </a:prstGeom>
          <a:noFill/>
          <a:ln/>
        </p:spPr>
        <p:txBody>
          <a:bodyPr wrap="square" lIns="0" tIns="0" rIns="0" bIns="0" rtlCol="0" anchor="ctr"/>
          <a:lstStyle/>
          <a:p>
            <a:pPr indent="0" marL="0">
              <a:buNone/>
            </a:pPr>
            <a:r>
              <a:rPr lang="en-US" sz="1000" dirty="0">
                <a:solidFill>
                  <a:schemeClr val="tx2"/>
                </a:solidFill>
              </a:rPr>
              <a:t>A "what to do now" path for the family member, no jargon, one clear next step, click-to-call and chat.</a:t>
            </a:r>
            <a:endParaRPr lang="en-US" sz="1000" dirty="0"/>
          </a:p>
        </p:txBody>
      </p:sp>
      <p:sp>
        <p:nvSpPr>
          <p:cNvPr id="23" name="Text 21"/>
          <p:cNvSpPr txBox="1"/>
          <p:nvPr/>
        </p:nvSpPr>
        <p:spPr>
          <a:xfrm>
            <a:off x="10789920" y="350215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A</a:t>
            </a:r>
            <a:endParaRPr lang="en-US" sz="1300" dirty="0"/>
          </a:p>
        </p:txBody>
      </p:sp>
      <p:sp>
        <p:nvSpPr>
          <p:cNvPr id="24" name="Shape 22"/>
          <p:cNvSpPr/>
          <p:nvPr/>
        </p:nvSpPr>
        <p:spPr>
          <a:xfrm>
            <a:off x="548640" y="3977640"/>
            <a:ext cx="11064240" cy="502920"/>
          </a:xfrm>
          <a:prstGeom prst="rect">
            <a:avLst/>
          </a:prstGeom>
          <a:solidFill>
            <a:schemeClr val="bg2"/>
          </a:solidFill>
          <a:ln w="9525">
            <a:solidFill>
              <a:srgbClr val="D2CBD0"/>
            </a:solidFill>
            <a:prstDash val="solid"/>
          </a:ln>
        </p:spPr>
      </p:sp>
      <p:sp>
        <p:nvSpPr>
          <p:cNvPr id="25" name="Text 23"/>
          <p:cNvSpPr txBox="1"/>
          <p:nvPr/>
        </p:nvSpPr>
        <p:spPr>
          <a:xfrm>
            <a:off x="731520" y="405079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Responsiveness as a proxy for care</a:t>
            </a:r>
            <a:endParaRPr lang="en-US" sz="1250" dirty="0"/>
          </a:p>
        </p:txBody>
      </p:sp>
      <p:sp>
        <p:nvSpPr>
          <p:cNvPr id="26" name="Text 24"/>
          <p:cNvSpPr txBox="1"/>
          <p:nvPr/>
        </p:nvSpPr>
        <p:spPr>
          <a:xfrm>
            <a:off x="3840480" y="405079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FIRST CONTACT</a:t>
            </a:r>
            <a:endParaRPr lang="en-US" sz="850" dirty="0"/>
          </a:p>
        </p:txBody>
      </p:sp>
      <p:sp>
        <p:nvSpPr>
          <p:cNvPr id="27" name="Text 25"/>
          <p:cNvSpPr txBox="1"/>
          <p:nvPr/>
        </p:nvSpPr>
        <p:spPr>
          <a:xfrm>
            <a:off x="6035040" y="4032504"/>
            <a:ext cx="4663440" cy="457200"/>
          </a:xfrm>
          <a:prstGeom prst="rect">
            <a:avLst/>
          </a:prstGeom>
          <a:noFill/>
          <a:ln/>
        </p:spPr>
        <p:txBody>
          <a:bodyPr wrap="square" lIns="0" tIns="0" rIns="0" bIns="0" rtlCol="0" anchor="ctr"/>
          <a:lstStyle/>
          <a:p>
            <a:pPr indent="0" marL="0">
              <a:buNone/>
            </a:pPr>
            <a:r>
              <a:rPr lang="en-US" sz="1000" dirty="0">
                <a:solidFill>
                  <a:schemeClr val="tx2"/>
                </a:solidFill>
              </a:rPr>
              <a:t>Five-minute live response 24/7 — 79% hire the most responsive firm; 72% abandon after 24 hours.</a:t>
            </a:r>
            <a:endParaRPr lang="en-US" sz="1000" dirty="0"/>
          </a:p>
        </p:txBody>
      </p:sp>
      <p:sp>
        <p:nvSpPr>
          <p:cNvPr id="28" name="Text 26"/>
          <p:cNvSpPr txBox="1"/>
          <p:nvPr/>
        </p:nvSpPr>
        <p:spPr>
          <a:xfrm>
            <a:off x="10789920" y="405079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A</a:t>
            </a:r>
            <a:endParaRPr lang="en-US" sz="1300" dirty="0"/>
          </a:p>
        </p:txBody>
      </p:sp>
      <p:sp>
        <p:nvSpPr>
          <p:cNvPr id="29" name="Shape 27"/>
          <p:cNvSpPr/>
          <p:nvPr/>
        </p:nvSpPr>
        <p:spPr>
          <a:xfrm>
            <a:off x="548640" y="4526280"/>
            <a:ext cx="11064240" cy="502920"/>
          </a:xfrm>
          <a:prstGeom prst="rect">
            <a:avLst/>
          </a:prstGeom>
          <a:solidFill>
            <a:schemeClr val="bg2"/>
          </a:solidFill>
          <a:ln w="9525">
            <a:solidFill>
              <a:srgbClr val="D2CBD0"/>
            </a:solidFill>
            <a:prstDash val="solid"/>
          </a:ln>
        </p:spPr>
      </p:sp>
      <p:sp>
        <p:nvSpPr>
          <p:cNvPr id="30" name="Text 28"/>
          <p:cNvSpPr txBox="1"/>
          <p:nvPr/>
        </p:nvSpPr>
        <p:spPr>
          <a:xfrm>
            <a:off x="731520" y="459943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Reciprocity and commitment</a:t>
            </a:r>
            <a:endParaRPr lang="en-US" sz="1250" dirty="0"/>
          </a:p>
        </p:txBody>
      </p:sp>
      <p:sp>
        <p:nvSpPr>
          <p:cNvPr id="31" name="Text 29"/>
          <p:cNvSpPr txBox="1"/>
          <p:nvPr/>
        </p:nvSpPr>
        <p:spPr>
          <a:xfrm>
            <a:off x="3840480" y="459943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DECIDE AND SIGN</a:t>
            </a:r>
            <a:endParaRPr lang="en-US" sz="850" dirty="0"/>
          </a:p>
        </p:txBody>
      </p:sp>
      <p:sp>
        <p:nvSpPr>
          <p:cNvPr id="32" name="Text 30"/>
          <p:cNvSpPr txBox="1"/>
          <p:nvPr/>
        </p:nvSpPr>
        <p:spPr>
          <a:xfrm>
            <a:off x="6035040" y="4581144"/>
            <a:ext cx="4663440" cy="457200"/>
          </a:xfrm>
          <a:prstGeom prst="rect">
            <a:avLst/>
          </a:prstGeom>
          <a:noFill/>
          <a:ln/>
        </p:spPr>
        <p:txBody>
          <a:bodyPr wrap="square" lIns="0" tIns="0" rIns="0" bIns="0" rtlCol="0" anchor="ctr"/>
          <a:lstStyle/>
          <a:p>
            <a:pPr indent="0" marL="0">
              <a:buNone/>
            </a:pPr>
            <a:r>
              <a:rPr lang="en-US" sz="1000" dirty="0">
                <a:solidFill>
                  <a:schemeClr val="tx2"/>
                </a:solidFill>
              </a:rPr>
              <a:t>Help before the retainer (guides, the plain-language fee explanation), e-sign from the bedside, a named attorney in the first message.</a:t>
            </a:r>
            <a:endParaRPr lang="en-US" sz="1000" dirty="0"/>
          </a:p>
        </p:txBody>
      </p:sp>
      <p:sp>
        <p:nvSpPr>
          <p:cNvPr id="33" name="Text 31"/>
          <p:cNvSpPr txBox="1"/>
          <p:nvPr/>
        </p:nvSpPr>
        <p:spPr>
          <a:xfrm>
            <a:off x="10789920" y="459943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A</a:t>
            </a:r>
            <a:endParaRPr lang="en-US" sz="1300" dirty="0"/>
          </a:p>
        </p:txBody>
      </p:sp>
      <p:sp>
        <p:nvSpPr>
          <p:cNvPr id="34" name="Shape 32"/>
          <p:cNvSpPr/>
          <p:nvPr/>
        </p:nvSpPr>
        <p:spPr>
          <a:xfrm>
            <a:off x="548640" y="5074920"/>
            <a:ext cx="11064240" cy="502920"/>
          </a:xfrm>
          <a:prstGeom prst="rect">
            <a:avLst/>
          </a:prstGeom>
          <a:solidFill>
            <a:schemeClr val="bg2"/>
          </a:solidFill>
          <a:ln w="9525">
            <a:solidFill>
              <a:srgbClr val="D2CBD0"/>
            </a:solidFill>
            <a:prstDash val="solid"/>
          </a:ln>
        </p:spPr>
      </p:sp>
      <p:sp>
        <p:nvSpPr>
          <p:cNvPr id="35" name="Text 33"/>
          <p:cNvSpPr txBox="1"/>
          <p:nvPr/>
        </p:nvSpPr>
        <p:spPr>
          <a:xfrm>
            <a:off x="731520" y="5148072"/>
            <a:ext cx="3017520" cy="411480"/>
          </a:xfrm>
          <a:prstGeom prst="rect">
            <a:avLst/>
          </a:prstGeom>
          <a:noFill/>
          <a:ln/>
        </p:spPr>
        <p:txBody>
          <a:bodyPr wrap="square" lIns="0" tIns="0" rIns="0" bIns="0" rtlCol="0" anchor="ctr"/>
          <a:lstStyle/>
          <a:p>
            <a:pPr indent="0" marL="0">
              <a:buNone/>
            </a:pPr>
            <a:r>
              <a:rPr lang="en-US" sz="1250" b="1" dirty="0">
                <a:solidFill>
                  <a:schemeClr val="tx1"/>
                </a:solidFill>
              </a:rPr>
              <a:t>Consistency and closure</a:t>
            </a:r>
            <a:endParaRPr lang="en-US" sz="1250" dirty="0"/>
          </a:p>
        </p:txBody>
      </p:sp>
      <p:sp>
        <p:nvSpPr>
          <p:cNvPr id="36" name="Text 34"/>
          <p:cNvSpPr txBox="1"/>
          <p:nvPr/>
        </p:nvSpPr>
        <p:spPr>
          <a:xfrm>
            <a:off x="3840480" y="5148072"/>
            <a:ext cx="2103120" cy="411480"/>
          </a:xfrm>
          <a:prstGeom prst="rect">
            <a:avLst/>
          </a:prstGeom>
          <a:noFill/>
          <a:ln/>
        </p:spPr>
        <p:txBody>
          <a:bodyPr wrap="square" lIns="0" tIns="0" rIns="0" bIns="0" rtlCol="0" anchor="ctr"/>
          <a:lstStyle/>
          <a:p>
            <a:pPr indent="0" marL="0">
              <a:buNone/>
            </a:pPr>
            <a:r>
              <a:rPr lang="en-US" sz="850" spc="200" kern="0" dirty="0">
                <a:solidFill>
                  <a:schemeClr val="accent1"/>
                </a:solidFill>
              </a:rPr>
              <a:t>TREATMENT · RESOLUTION</a:t>
            </a:r>
            <a:endParaRPr lang="en-US" sz="850" dirty="0"/>
          </a:p>
        </p:txBody>
      </p:sp>
      <p:sp>
        <p:nvSpPr>
          <p:cNvPr id="37" name="Text 35"/>
          <p:cNvSpPr txBox="1"/>
          <p:nvPr/>
        </p:nvSpPr>
        <p:spPr>
          <a:xfrm>
            <a:off x="6035040" y="5129784"/>
            <a:ext cx="4663440" cy="457200"/>
          </a:xfrm>
          <a:prstGeom prst="rect">
            <a:avLst/>
          </a:prstGeom>
          <a:noFill/>
          <a:ln/>
        </p:spPr>
        <p:txBody>
          <a:bodyPr wrap="square" lIns="0" tIns="0" rIns="0" bIns="0" rtlCol="0" anchor="ctr"/>
          <a:lstStyle/>
          <a:p>
            <a:pPr indent="0" marL="0">
              <a:buNone/>
            </a:pPr>
            <a:r>
              <a:rPr lang="en-US" sz="1000" dirty="0">
                <a:solidFill>
                  <a:schemeClr val="tx2"/>
                </a:solidFill>
              </a:rPr>
              <a:t>A communication cadence, the review asked at close, the story told with consent — the result earns the next case.</a:t>
            </a:r>
            <a:endParaRPr lang="en-US" sz="1000" dirty="0"/>
          </a:p>
        </p:txBody>
      </p:sp>
      <p:sp>
        <p:nvSpPr>
          <p:cNvPr id="38" name="Text 36"/>
          <p:cNvSpPr txBox="1"/>
          <p:nvPr/>
        </p:nvSpPr>
        <p:spPr>
          <a:xfrm>
            <a:off x="10789920" y="5148072"/>
            <a:ext cx="731520" cy="411480"/>
          </a:xfrm>
          <a:prstGeom prst="rect">
            <a:avLst/>
          </a:prstGeom>
          <a:noFill/>
          <a:ln/>
        </p:spPr>
        <p:txBody>
          <a:bodyPr wrap="square" lIns="0" tIns="0" rIns="0" bIns="0" rtlCol="0" anchor="ctr"/>
          <a:lstStyle/>
          <a:p>
            <a:pPr algn="r" indent="0" marL="0">
              <a:buNone/>
            </a:pPr>
            <a:r>
              <a:rPr lang="en-US" sz="1300" b="1" dirty="0">
                <a:solidFill>
                  <a:schemeClr val="accent1"/>
                </a:solidFill>
              </a:rPr>
              <a:t>L + C</a:t>
            </a:r>
            <a:endParaRPr lang="en-US" sz="1300" dirty="0"/>
          </a:p>
        </p:txBody>
      </p:sp>
      <p:sp>
        <p:nvSpPr>
          <p:cNvPr id="39" name="Text 37"/>
          <p:cNvSpPr txBox="1"/>
          <p:nvPr/>
        </p:nvSpPr>
        <p:spPr>
          <a:xfrm>
            <a:off x="548640" y="5669280"/>
            <a:ext cx="11064240" cy="457200"/>
          </a:xfrm>
          <a:prstGeom prst="rect">
            <a:avLst/>
          </a:prstGeom>
          <a:noFill/>
          <a:ln/>
        </p:spPr>
        <p:txBody>
          <a:bodyPr wrap="square" lIns="0" tIns="0" rIns="0" bIns="0" rtlCol="0" anchor="t"/>
          <a:lstStyle/>
          <a:p>
            <a:pPr indent="0" marL="0">
              <a:buNone/>
            </a:pPr>
            <a:r>
              <a:rPr lang="en-US" sz="950" dirty="0">
                <a:solidFill>
                  <a:schemeClr val="tx2"/>
                </a:solidFill>
              </a:rPr>
              <a:t>Every trigger on this slide is a reason a family picks a firm in the first 72 hours. The program builds the thing each trigger responds to — inside ABA Model Rules 7.1–7.3 and the state's advertising rules.</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INTERACTIVE DIAGNOSTIC</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Five minutes, twenty-three steps, a readout the attorney built from their own numbers</a:t>
            </a:r>
            <a:endParaRPr lang="en-US" sz="2800" dirty="0"/>
          </a:p>
        </p:txBody>
      </p:sp>
      <p:pic>
        <p:nvPicPr>
          <p:cNvPr id="4" name="Image 0" descr="preencoded.png">    </p:cNvPr>
          <p:cNvPicPr>
            <a:picLocks noChangeAspect="1"/>
          </p:cNvPicPr>
          <p:nvPr/>
        </p:nvPicPr>
        <p:blipFill>
          <a:blip r:embed="rId1"/>
          <a:stretch>
            <a:fillRect/>
          </a:stretch>
        </p:blipFill>
        <p:spPr>
          <a:xfrm>
            <a:off x="548640" y="1828800"/>
            <a:ext cx="6126480" cy="3831336"/>
          </a:xfrm>
          <a:prstGeom prst="rect">
            <a:avLst/>
          </a:prstGeom>
        </p:spPr>
      </p:pic>
      <p:pic>
        <p:nvPicPr>
          <p:cNvPr id="5" name="Image 1" descr="preencoded.png">    </p:cNvPr>
          <p:cNvPicPr>
            <a:picLocks noChangeAspect="1"/>
          </p:cNvPicPr>
          <p:nvPr/>
        </p:nvPicPr>
        <p:blipFill>
          <a:blip r:embed="rId2"/>
          <a:stretch>
            <a:fillRect/>
          </a:stretch>
        </p:blipFill>
        <p:spPr>
          <a:xfrm>
            <a:off x="6858000" y="1828800"/>
            <a:ext cx="4754880" cy="2971800"/>
          </a:xfrm>
          <a:prstGeom prst="rect">
            <a:avLst/>
          </a:prstGeom>
        </p:spPr>
      </p:pic>
      <p:sp>
        <p:nvSpPr>
          <p:cNvPr id="6" name="Shape 2"/>
          <p:cNvSpPr/>
          <p:nvPr/>
        </p:nvSpPr>
        <p:spPr>
          <a:xfrm>
            <a:off x="6858000" y="4937760"/>
            <a:ext cx="4754880" cy="1143000"/>
          </a:xfrm>
          <a:prstGeom prst="rect">
            <a:avLst/>
          </a:prstGeom>
          <a:solidFill>
            <a:srgbClr val="FFFFFF"/>
          </a:solidFill>
          <a:ln w="9525">
            <a:solidFill>
              <a:srgbClr val="D2CBD0"/>
            </a:solidFill>
            <a:prstDash val="solid"/>
          </a:ln>
        </p:spPr>
      </p:sp>
      <p:sp>
        <p:nvSpPr>
          <p:cNvPr id="7" name="Text 3"/>
          <p:cNvSpPr txBox="1"/>
          <p:nvPr/>
        </p:nvSpPr>
        <p:spPr>
          <a:xfrm>
            <a:off x="7040880" y="5029200"/>
            <a:ext cx="4480560" cy="320040"/>
          </a:xfrm>
          <a:prstGeom prst="rect">
            <a:avLst/>
          </a:prstGeom>
          <a:noFill/>
          <a:ln/>
        </p:spPr>
        <p:txBody>
          <a:bodyPr wrap="square" lIns="0" tIns="0" rIns="0" bIns="0" rtlCol="0" anchor="t"/>
          <a:lstStyle/>
          <a:p>
            <a:pPr indent="0" marL="0">
              <a:buNone/>
            </a:pPr>
            <a:r>
              <a:rPr lang="en-US" sz="1300" b="1" dirty="0">
                <a:solidFill>
                  <a:schemeClr val="accent1"/>
                </a:solidFill>
              </a:rPr>
              <a:t>pidoxa-legal.hosting.pinbn.net</a:t>
            </a:r>
            <a:endParaRPr lang="en-US" sz="1300" dirty="0"/>
          </a:p>
        </p:txBody>
      </p:sp>
      <p:sp>
        <p:nvSpPr>
          <p:cNvPr id="8" name="Text 4"/>
          <p:cNvSpPr txBox="1"/>
          <p:nvPr/>
        </p:nvSpPr>
        <p:spPr>
          <a:xfrm>
            <a:off x="7040880" y="5349240"/>
            <a:ext cx="4480560" cy="685800"/>
          </a:xfrm>
          <a:prstGeom prst="rect">
            <a:avLst/>
          </a:prstGeom>
          <a:noFill/>
          <a:ln/>
        </p:spPr>
        <p:txBody>
          <a:bodyPr wrap="square" lIns="0" tIns="0" rIns="0" bIns="0" rtlCol="0" anchor="t"/>
          <a:lstStyle/>
          <a:p>
            <a:pPr indent="0" marL="0">
              <a:buNone/>
            </a:pPr>
            <a:r>
              <a:rPr lang="en-US" sz="1000" dirty="0">
                <a:solidFill>
                  <a:schemeClr val="tx2"/>
                </a:solidFill>
              </a:rPr>
              <a:t>Front door → firm → the scale → diagnostics with two lessons → readout → TCPA capture → booking. Every answer, the mix and the model land on the HubSpot contact record. Companion rationale page and papers at /journey.html and /docs/.</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THE PROGRAM</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Four programs, sized to the firm. Planning ranges, not quotes</a:t>
            </a:r>
            <a:endParaRPr lang="en-US" sz="2800" dirty="0"/>
          </a:p>
        </p:txBody>
      </p:sp>
      <p:sp>
        <p:nvSpPr>
          <p:cNvPr id="4" name="Shape 2"/>
          <p:cNvSpPr/>
          <p:nvPr/>
        </p:nvSpPr>
        <p:spPr>
          <a:xfrm>
            <a:off x="548640" y="1828800"/>
            <a:ext cx="2651760" cy="4251960"/>
          </a:xfrm>
          <a:prstGeom prst="rect">
            <a:avLst/>
          </a:prstGeom>
          <a:solidFill>
            <a:schemeClr val="bg2"/>
          </a:solidFill>
          <a:ln w="9525">
            <a:solidFill>
              <a:srgbClr val="D2CBD0"/>
            </a:solidFill>
            <a:prstDash val="solid"/>
          </a:ln>
        </p:spPr>
      </p:sp>
      <p:sp>
        <p:nvSpPr>
          <p:cNvPr id="5" name="Text 3"/>
          <p:cNvSpPr txBox="1"/>
          <p:nvPr/>
        </p:nvSpPr>
        <p:spPr>
          <a:xfrm>
            <a:off x="731520" y="1965960"/>
            <a:ext cx="2286000" cy="274320"/>
          </a:xfrm>
          <a:prstGeom prst="rect">
            <a:avLst/>
          </a:prstGeom>
          <a:noFill/>
          <a:ln/>
        </p:spPr>
        <p:txBody>
          <a:bodyPr wrap="square" lIns="0" tIns="0" rIns="0" bIns="0" rtlCol="0" anchor="t"/>
          <a:lstStyle/>
          <a:p>
            <a:pPr indent="0" marL="0">
              <a:buNone/>
            </a:pPr>
            <a:r>
              <a:rPr lang="en-US" sz="850" spc="200" kern="0" dirty="0">
                <a:solidFill>
                  <a:schemeClr val="accent1"/>
                </a:solidFill>
              </a:rPr>
              <a:t>BOUTIQUE · 1–3 ATTORNEYS</a:t>
            </a:r>
            <a:endParaRPr lang="en-US" sz="850" dirty="0"/>
          </a:p>
        </p:txBody>
      </p:sp>
      <p:sp>
        <p:nvSpPr>
          <p:cNvPr id="6" name="Text 4"/>
          <p:cNvSpPr txBox="1"/>
          <p:nvPr/>
        </p:nvSpPr>
        <p:spPr>
          <a:xfrm>
            <a:off x="731520" y="2240280"/>
            <a:ext cx="2286000" cy="548640"/>
          </a:xfrm>
          <a:prstGeom prst="rect">
            <a:avLst/>
          </a:prstGeom>
          <a:noFill/>
          <a:ln/>
        </p:spPr>
        <p:txBody>
          <a:bodyPr wrap="square" lIns="0" tIns="0" rIns="0" bIns="0" rtlCol="0" anchor="t"/>
          <a:lstStyle/>
          <a:p>
            <a:pPr indent="0" marL="0">
              <a:buNone/>
            </a:pPr>
            <a:r>
              <a:rPr lang="en-US" sz="1900" b="1" dirty="0">
                <a:solidFill>
                  <a:schemeClr val="tx1"/>
                </a:solidFill>
              </a:rPr>
              <a:t>Foundation</a:t>
            </a:r>
            <a:endParaRPr lang="en-US" sz="1900" dirty="0"/>
          </a:p>
        </p:txBody>
      </p:sp>
      <p:sp>
        <p:nvSpPr>
          <p:cNvPr id="7" name="Text 5"/>
          <p:cNvSpPr txBox="1"/>
          <p:nvPr/>
        </p:nvSpPr>
        <p:spPr>
          <a:xfrm>
            <a:off x="731520" y="2788920"/>
            <a:ext cx="2286000" cy="548640"/>
          </a:xfrm>
          <a:prstGeom prst="rect">
            <a:avLst/>
          </a:prstGeom>
          <a:noFill/>
          <a:ln/>
        </p:spPr>
        <p:txBody>
          <a:bodyPr wrap="square" lIns="0" tIns="0" rIns="0" bIns="0" rtlCol="0" anchor="t"/>
          <a:lstStyle/>
          <a:p>
            <a:pPr indent="0" marL="0">
              <a:buNone/>
            </a:pPr>
            <a:r>
              <a:rPr lang="en-US" sz="1050" dirty="0">
                <a:solidFill>
                  <a:schemeClr val="tx2"/>
                </a:solidFill>
              </a:rPr>
              <a:t>Intake fixed, brand started, nothing wasted</a:t>
            </a:r>
            <a:endParaRPr lang="en-US" sz="1050" dirty="0"/>
          </a:p>
        </p:txBody>
      </p:sp>
      <p:sp>
        <p:nvSpPr>
          <p:cNvPr id="8" name="Text 6"/>
          <p:cNvSpPr txBox="1"/>
          <p:nvPr/>
        </p:nvSpPr>
        <p:spPr>
          <a:xfrm>
            <a:off x="731520" y="3383280"/>
            <a:ext cx="2286000" cy="502920"/>
          </a:xfrm>
          <a:prstGeom prst="rect">
            <a:avLst/>
          </a:prstGeom>
          <a:noFill/>
          <a:ln/>
        </p:spPr>
        <p:txBody>
          <a:bodyPr wrap="square" lIns="0" tIns="0" rIns="0" bIns="0" rtlCol="0" anchor="t"/>
          <a:lstStyle/>
          <a:p>
            <a:pPr indent="0" marL="0">
              <a:buNone/>
            </a:pPr>
            <a:r>
              <a:rPr lang="en-US" sz="2400" b="1" dirty="0">
                <a:solidFill>
                  <a:schemeClr val="accent1"/>
                </a:solidFill>
              </a:rPr>
              <a:t>$6K – $12K</a:t>
            </a:r>
            <a:endParaRPr lang="en-US" sz="2400" dirty="0"/>
          </a:p>
        </p:txBody>
      </p:sp>
      <p:sp>
        <p:nvSpPr>
          <p:cNvPr id="9" name="Text 7"/>
          <p:cNvSpPr txBox="1"/>
          <p:nvPr/>
        </p:nvSpPr>
        <p:spPr>
          <a:xfrm>
            <a:off x="731520" y="3886200"/>
            <a:ext cx="2286000" cy="365760"/>
          </a:xfrm>
          <a:prstGeom prst="rect">
            <a:avLst/>
          </a:prstGeom>
          <a:noFill/>
          <a:ln/>
        </p:spPr>
        <p:txBody>
          <a:bodyPr wrap="square" lIns="0" tIns="0" rIns="0" bIns="0" rtlCol="0" anchor="t"/>
          <a:lstStyle/>
          <a:p>
            <a:pPr indent="0" marL="0">
              <a:buNone/>
            </a:pPr>
            <a:r>
              <a:rPr lang="en-US" sz="950" dirty="0">
                <a:solidFill>
                  <a:schemeClr val="tx2"/>
                </a:solidFill>
              </a:rPr>
              <a:t>program / month · $5K – $20K media</a:t>
            </a:r>
            <a:endParaRPr lang="en-US" sz="950" dirty="0"/>
          </a:p>
        </p:txBody>
      </p:sp>
      <p:sp>
        <p:nvSpPr>
          <p:cNvPr id="10" name="Text 8"/>
          <p:cNvSpPr txBox="1"/>
          <p:nvPr/>
        </p:nvSpPr>
        <p:spPr>
          <a:xfrm>
            <a:off x="731520" y="4297680"/>
            <a:ext cx="2286000" cy="1234440"/>
          </a:xfrm>
          <a:prstGeom prst="rect">
            <a:avLst/>
          </a:prstGeom>
          <a:noFill/>
          <a:ln/>
        </p:spPr>
        <p:txBody>
          <a:bodyPr wrap="square" lIns="0" tIns="0" rIns="0" bIns="0" rtlCol="0" anchor="t"/>
          <a:lstStyle/>
          <a:p>
            <a:pPr indent="0" marL="0">
              <a:buNone/>
            </a:pPr>
            <a:r>
              <a:rPr lang="en-US" sz="950" dirty="0">
                <a:solidFill>
                  <a:schemeClr val="tx2"/>
                </a:solidFill>
              </a:rPr>
              <a:t>Intake journey · search rebuilt for tiers · reviews program · QuiqList · attorney video (monthly) · measurement</a:t>
            </a:r>
            <a:endParaRPr lang="en-US" sz="950" dirty="0"/>
          </a:p>
        </p:txBody>
      </p:sp>
      <p:sp>
        <p:nvSpPr>
          <p:cNvPr id="11" name="Text 9"/>
          <p:cNvSpPr txBox="1"/>
          <p:nvPr/>
        </p:nvSpPr>
        <p:spPr>
          <a:xfrm>
            <a:off x="731520" y="5669280"/>
            <a:ext cx="2286000" cy="320040"/>
          </a:xfrm>
          <a:prstGeom prst="rect">
            <a:avLst/>
          </a:prstGeom>
          <a:noFill/>
          <a:ln/>
        </p:spPr>
        <p:txBody>
          <a:bodyPr wrap="square" lIns="0" tIns="0" rIns="0" bIns="0" rtlCol="0" anchor="t"/>
          <a:lstStyle/>
          <a:p>
            <a:pPr indent="0" marL="0">
              <a:buNone/>
            </a:pPr>
            <a:r>
              <a:rPr lang="en-US" sz="950" b="1" dirty="0">
                <a:solidFill>
                  <a:schemeClr val="tx1"/>
                </a:solidFill>
              </a:rPr>
              <a:t>Readout reviewed by Growth Strategist</a:t>
            </a:r>
            <a:endParaRPr lang="en-US" sz="950" dirty="0"/>
          </a:p>
        </p:txBody>
      </p:sp>
      <p:sp>
        <p:nvSpPr>
          <p:cNvPr id="12" name="Shape 10"/>
          <p:cNvSpPr/>
          <p:nvPr/>
        </p:nvSpPr>
        <p:spPr>
          <a:xfrm>
            <a:off x="3355848" y="1828800"/>
            <a:ext cx="2651760" cy="4251960"/>
          </a:xfrm>
          <a:prstGeom prst="rect">
            <a:avLst/>
          </a:prstGeom>
          <a:solidFill>
            <a:schemeClr val="bg2"/>
          </a:solidFill>
          <a:ln w="9525">
            <a:solidFill>
              <a:srgbClr val="D2CBD0"/>
            </a:solidFill>
            <a:prstDash val="solid"/>
          </a:ln>
        </p:spPr>
      </p:sp>
      <p:sp>
        <p:nvSpPr>
          <p:cNvPr id="13" name="Text 11"/>
          <p:cNvSpPr txBox="1"/>
          <p:nvPr/>
        </p:nvSpPr>
        <p:spPr>
          <a:xfrm>
            <a:off x="3538728" y="1965960"/>
            <a:ext cx="2286000" cy="274320"/>
          </a:xfrm>
          <a:prstGeom prst="rect">
            <a:avLst/>
          </a:prstGeom>
          <a:noFill/>
          <a:ln/>
        </p:spPr>
        <p:txBody>
          <a:bodyPr wrap="square" lIns="0" tIns="0" rIns="0" bIns="0" rtlCol="0" anchor="t"/>
          <a:lstStyle/>
          <a:p>
            <a:pPr indent="0" marL="0">
              <a:buNone/>
            </a:pPr>
            <a:r>
              <a:rPr lang="en-US" sz="850" spc="200" kern="0" dirty="0">
                <a:solidFill>
                  <a:schemeClr val="accent1"/>
                </a:solidFill>
              </a:rPr>
              <a:t>GROWING · 4–10 ATTORNEYS</a:t>
            </a:r>
            <a:endParaRPr lang="en-US" sz="850" dirty="0"/>
          </a:p>
        </p:txBody>
      </p:sp>
      <p:sp>
        <p:nvSpPr>
          <p:cNvPr id="14" name="Text 12"/>
          <p:cNvSpPr txBox="1"/>
          <p:nvPr/>
        </p:nvSpPr>
        <p:spPr>
          <a:xfrm>
            <a:off x="3538728" y="2240280"/>
            <a:ext cx="2286000" cy="548640"/>
          </a:xfrm>
          <a:prstGeom prst="rect">
            <a:avLst/>
          </a:prstGeom>
          <a:noFill/>
          <a:ln/>
        </p:spPr>
        <p:txBody>
          <a:bodyPr wrap="square" lIns="0" tIns="0" rIns="0" bIns="0" rtlCol="0" anchor="t"/>
          <a:lstStyle/>
          <a:p>
            <a:pPr indent="0" marL="0">
              <a:buNone/>
            </a:pPr>
            <a:r>
              <a:rPr lang="en-US" sz="1900" b="1" dirty="0">
                <a:solidFill>
                  <a:schemeClr val="tx1"/>
                </a:solidFill>
              </a:rPr>
              <a:t>Full-Journey Growth</a:t>
            </a:r>
            <a:endParaRPr lang="en-US" sz="1900" dirty="0"/>
          </a:p>
        </p:txBody>
      </p:sp>
      <p:sp>
        <p:nvSpPr>
          <p:cNvPr id="15" name="Text 13"/>
          <p:cNvSpPr txBox="1"/>
          <p:nvPr/>
        </p:nvSpPr>
        <p:spPr>
          <a:xfrm>
            <a:off x="3538728" y="2788920"/>
            <a:ext cx="2286000" cy="548640"/>
          </a:xfrm>
          <a:prstGeom prst="rect">
            <a:avLst/>
          </a:prstGeom>
          <a:noFill/>
          <a:ln/>
        </p:spPr>
        <p:txBody>
          <a:bodyPr wrap="square" lIns="0" tIns="0" rIns="0" bIns="0" rtlCol="0" anchor="t"/>
          <a:lstStyle/>
          <a:p>
            <a:pPr indent="0" marL="0">
              <a:buNone/>
            </a:pPr>
            <a:r>
              <a:rPr lang="en-US" sz="1050" dirty="0">
                <a:solidFill>
                  <a:schemeClr val="tx2"/>
                </a:solidFill>
              </a:rPr>
              <a:t>Signal, Create, Acquire and Lift under one plan</a:t>
            </a:r>
            <a:endParaRPr lang="en-US" sz="1050" dirty="0"/>
          </a:p>
        </p:txBody>
      </p:sp>
      <p:sp>
        <p:nvSpPr>
          <p:cNvPr id="16" name="Text 14"/>
          <p:cNvSpPr txBox="1"/>
          <p:nvPr/>
        </p:nvSpPr>
        <p:spPr>
          <a:xfrm>
            <a:off x="3538728" y="3383280"/>
            <a:ext cx="2286000" cy="502920"/>
          </a:xfrm>
          <a:prstGeom prst="rect">
            <a:avLst/>
          </a:prstGeom>
          <a:noFill/>
          <a:ln/>
        </p:spPr>
        <p:txBody>
          <a:bodyPr wrap="square" lIns="0" tIns="0" rIns="0" bIns="0" rtlCol="0" anchor="t"/>
          <a:lstStyle/>
          <a:p>
            <a:pPr indent="0" marL="0">
              <a:buNone/>
            </a:pPr>
            <a:r>
              <a:rPr lang="en-US" sz="2400" b="1" dirty="0">
                <a:solidFill>
                  <a:schemeClr val="accent1"/>
                </a:solidFill>
              </a:rPr>
              <a:t>$12K – $30K</a:t>
            </a:r>
            <a:endParaRPr lang="en-US" sz="2400" dirty="0"/>
          </a:p>
        </p:txBody>
      </p:sp>
      <p:sp>
        <p:nvSpPr>
          <p:cNvPr id="17" name="Text 15"/>
          <p:cNvSpPr txBox="1"/>
          <p:nvPr/>
        </p:nvSpPr>
        <p:spPr>
          <a:xfrm>
            <a:off x="3538728" y="3886200"/>
            <a:ext cx="2286000" cy="365760"/>
          </a:xfrm>
          <a:prstGeom prst="rect">
            <a:avLst/>
          </a:prstGeom>
          <a:noFill/>
          <a:ln/>
        </p:spPr>
        <p:txBody>
          <a:bodyPr wrap="square" lIns="0" tIns="0" rIns="0" bIns="0" rtlCol="0" anchor="t"/>
          <a:lstStyle/>
          <a:p>
            <a:pPr indent="0" marL="0">
              <a:buNone/>
            </a:pPr>
            <a:r>
              <a:rPr lang="en-US" sz="950" dirty="0">
                <a:solidFill>
                  <a:schemeClr val="tx2"/>
                </a:solidFill>
              </a:rPr>
              <a:t>program / month · $20K – $75K media</a:t>
            </a:r>
            <a:endParaRPr lang="en-US" sz="950" dirty="0"/>
          </a:p>
        </p:txBody>
      </p:sp>
      <p:sp>
        <p:nvSpPr>
          <p:cNvPr id="18" name="Text 16"/>
          <p:cNvSpPr txBox="1"/>
          <p:nvPr/>
        </p:nvSpPr>
        <p:spPr>
          <a:xfrm>
            <a:off x="3538728" y="4297680"/>
            <a:ext cx="2286000" cy="1234440"/>
          </a:xfrm>
          <a:prstGeom prst="rect">
            <a:avLst/>
          </a:prstGeom>
          <a:noFill/>
          <a:ln/>
        </p:spPr>
        <p:txBody>
          <a:bodyPr wrap="square" lIns="0" tIns="0" rIns="0" bIns="0" rtlCol="0" anchor="t"/>
          <a:lstStyle/>
          <a:p>
            <a:pPr indent="0" marL="0">
              <a:buNone/>
            </a:pPr>
            <a:r>
              <a:rPr lang="en-US" sz="950" dirty="0">
                <a:solidFill>
                  <a:schemeClr val="tx2"/>
                </a:solidFill>
              </a:rPr>
              <a:t>Measurement by tier · client journey · CTV and programmatic · earned content · intake · video · QuiqList · referral flow</a:t>
            </a:r>
            <a:endParaRPr lang="en-US" sz="950" dirty="0"/>
          </a:p>
        </p:txBody>
      </p:sp>
      <p:sp>
        <p:nvSpPr>
          <p:cNvPr id="19" name="Text 17"/>
          <p:cNvSpPr txBox="1"/>
          <p:nvPr/>
        </p:nvSpPr>
        <p:spPr>
          <a:xfrm>
            <a:off x="3538728" y="5669280"/>
            <a:ext cx="2286000" cy="320040"/>
          </a:xfrm>
          <a:prstGeom prst="rect">
            <a:avLst/>
          </a:prstGeom>
          <a:noFill/>
          <a:ln/>
        </p:spPr>
        <p:txBody>
          <a:bodyPr wrap="square" lIns="0" tIns="0" rIns="0" bIns="0" rtlCol="0" anchor="t"/>
          <a:lstStyle/>
          <a:p>
            <a:pPr indent="0" marL="0">
              <a:buNone/>
            </a:pPr>
            <a:r>
              <a:rPr lang="en-US" sz="950" b="1" dirty="0">
                <a:solidFill>
                  <a:schemeClr val="tx1"/>
                </a:solidFill>
              </a:rPr>
              <a:t>Readout reviewed by Senior Strategist</a:t>
            </a:r>
            <a:endParaRPr lang="en-US" sz="950" dirty="0"/>
          </a:p>
        </p:txBody>
      </p:sp>
      <p:sp>
        <p:nvSpPr>
          <p:cNvPr id="20" name="Shape 18"/>
          <p:cNvSpPr/>
          <p:nvPr/>
        </p:nvSpPr>
        <p:spPr>
          <a:xfrm>
            <a:off x="6163056" y="1828800"/>
            <a:ext cx="2651760" cy="4251960"/>
          </a:xfrm>
          <a:prstGeom prst="rect">
            <a:avLst/>
          </a:prstGeom>
          <a:solidFill>
            <a:schemeClr val="bg2"/>
          </a:solidFill>
          <a:ln w="9525">
            <a:solidFill>
              <a:srgbClr val="D2CBD0"/>
            </a:solidFill>
            <a:prstDash val="solid"/>
          </a:ln>
        </p:spPr>
      </p:sp>
      <p:sp>
        <p:nvSpPr>
          <p:cNvPr id="21" name="Text 19"/>
          <p:cNvSpPr txBox="1"/>
          <p:nvPr/>
        </p:nvSpPr>
        <p:spPr>
          <a:xfrm>
            <a:off x="6345936" y="1965960"/>
            <a:ext cx="2286000" cy="274320"/>
          </a:xfrm>
          <a:prstGeom prst="rect">
            <a:avLst/>
          </a:prstGeom>
          <a:noFill/>
          <a:ln/>
        </p:spPr>
        <p:txBody>
          <a:bodyPr wrap="square" lIns="0" tIns="0" rIns="0" bIns="0" rtlCol="0" anchor="t"/>
          <a:lstStyle/>
          <a:p>
            <a:pPr indent="0" marL="0">
              <a:buNone/>
            </a:pPr>
            <a:r>
              <a:rPr lang="en-US" sz="850" spc="200" kern="0" dirty="0">
                <a:solidFill>
                  <a:schemeClr val="accent1"/>
                </a:solidFill>
              </a:rPr>
              <a:t>ESTABLISHED · 11–30 ATTORNEYS</a:t>
            </a:r>
            <a:endParaRPr lang="en-US" sz="850" dirty="0"/>
          </a:p>
        </p:txBody>
      </p:sp>
      <p:sp>
        <p:nvSpPr>
          <p:cNvPr id="22" name="Text 20"/>
          <p:cNvSpPr txBox="1"/>
          <p:nvPr/>
        </p:nvSpPr>
        <p:spPr>
          <a:xfrm>
            <a:off x="6345936" y="2240280"/>
            <a:ext cx="2286000" cy="548640"/>
          </a:xfrm>
          <a:prstGeom prst="rect">
            <a:avLst/>
          </a:prstGeom>
          <a:noFill/>
          <a:ln/>
        </p:spPr>
        <p:txBody>
          <a:bodyPr wrap="square" lIns="0" tIns="0" rIns="0" bIns="0" rtlCol="0" anchor="t"/>
          <a:lstStyle/>
          <a:p>
            <a:pPr indent="0" marL="0">
              <a:buNone/>
            </a:pPr>
            <a:r>
              <a:rPr lang="en-US" sz="1900" b="1" dirty="0">
                <a:solidFill>
                  <a:schemeClr val="tx1"/>
                </a:solidFill>
              </a:rPr>
              <a:t>Market Leadership</a:t>
            </a:r>
            <a:endParaRPr lang="en-US" sz="1900" dirty="0"/>
          </a:p>
        </p:txBody>
      </p:sp>
      <p:sp>
        <p:nvSpPr>
          <p:cNvPr id="23" name="Text 21"/>
          <p:cNvSpPr txBox="1"/>
          <p:nvPr/>
        </p:nvSpPr>
        <p:spPr>
          <a:xfrm>
            <a:off x="6345936" y="2788920"/>
            <a:ext cx="2286000" cy="548640"/>
          </a:xfrm>
          <a:prstGeom prst="rect">
            <a:avLst/>
          </a:prstGeom>
          <a:noFill/>
          <a:ln/>
        </p:spPr>
        <p:txBody>
          <a:bodyPr wrap="square" lIns="0" tIns="0" rIns="0" bIns="0" rtlCol="0" anchor="t"/>
          <a:lstStyle/>
          <a:p>
            <a:pPr indent="0" marL="0">
              <a:buNone/>
            </a:pPr>
            <a:r>
              <a:rPr lang="en-US" sz="1050" dirty="0">
                <a:solidFill>
                  <a:schemeClr val="tx2"/>
                </a:solidFill>
              </a:rPr>
              <a:t>Own the metro: brand, media, studio, intake and data</a:t>
            </a:r>
            <a:endParaRPr lang="en-US" sz="1050" dirty="0"/>
          </a:p>
        </p:txBody>
      </p:sp>
      <p:sp>
        <p:nvSpPr>
          <p:cNvPr id="24" name="Text 22"/>
          <p:cNvSpPr txBox="1"/>
          <p:nvPr/>
        </p:nvSpPr>
        <p:spPr>
          <a:xfrm>
            <a:off x="6345936" y="3383280"/>
            <a:ext cx="2286000" cy="502920"/>
          </a:xfrm>
          <a:prstGeom prst="rect">
            <a:avLst/>
          </a:prstGeom>
          <a:noFill/>
          <a:ln/>
        </p:spPr>
        <p:txBody>
          <a:bodyPr wrap="square" lIns="0" tIns="0" rIns="0" bIns="0" rtlCol="0" anchor="t"/>
          <a:lstStyle/>
          <a:p>
            <a:pPr indent="0" marL="0">
              <a:buNone/>
            </a:pPr>
            <a:r>
              <a:rPr lang="en-US" sz="2400" b="1" dirty="0">
                <a:solidFill>
                  <a:schemeClr val="accent1"/>
                </a:solidFill>
              </a:rPr>
              <a:t>$30K – $70K</a:t>
            </a:r>
            <a:endParaRPr lang="en-US" sz="2400" dirty="0"/>
          </a:p>
        </p:txBody>
      </p:sp>
      <p:sp>
        <p:nvSpPr>
          <p:cNvPr id="25" name="Text 23"/>
          <p:cNvSpPr txBox="1"/>
          <p:nvPr/>
        </p:nvSpPr>
        <p:spPr>
          <a:xfrm>
            <a:off x="6345936" y="3886200"/>
            <a:ext cx="2286000" cy="365760"/>
          </a:xfrm>
          <a:prstGeom prst="rect">
            <a:avLst/>
          </a:prstGeom>
          <a:noFill/>
          <a:ln/>
        </p:spPr>
        <p:txBody>
          <a:bodyPr wrap="square" lIns="0" tIns="0" rIns="0" bIns="0" rtlCol="0" anchor="t"/>
          <a:lstStyle/>
          <a:p>
            <a:pPr indent="0" marL="0">
              <a:buNone/>
            </a:pPr>
            <a:r>
              <a:rPr lang="en-US" sz="950" dirty="0">
                <a:solidFill>
                  <a:schemeClr val="tx2"/>
                </a:solidFill>
              </a:rPr>
              <a:t>program / month · $75K – $250K media</a:t>
            </a:r>
            <a:endParaRPr lang="en-US" sz="950" dirty="0"/>
          </a:p>
        </p:txBody>
      </p:sp>
      <p:sp>
        <p:nvSpPr>
          <p:cNvPr id="26" name="Text 24"/>
          <p:cNvSpPr txBox="1"/>
          <p:nvPr/>
        </p:nvSpPr>
        <p:spPr>
          <a:xfrm>
            <a:off x="6345936" y="4297680"/>
            <a:ext cx="2286000" cy="1234440"/>
          </a:xfrm>
          <a:prstGeom prst="rect">
            <a:avLst/>
          </a:prstGeom>
          <a:noFill/>
          <a:ln/>
        </p:spPr>
        <p:txBody>
          <a:bodyPr wrap="square" lIns="0" tIns="0" rIns="0" bIns="0" rtlCol="0" anchor="t"/>
          <a:lstStyle/>
          <a:p>
            <a:pPr indent="0" marL="0">
              <a:buNone/>
            </a:pPr>
            <a:r>
              <a:rPr lang="en-US" sz="950" dirty="0">
                <a:solidFill>
                  <a:schemeClr val="tx2"/>
                </a:solidFill>
              </a:rPr>
              <a:t>Client journey · tier attribution · CTV, audio and programmatic · Pidoxa Studios · brand equity plan · intake · persona data · new lines</a:t>
            </a:r>
            <a:endParaRPr lang="en-US" sz="950" dirty="0"/>
          </a:p>
        </p:txBody>
      </p:sp>
      <p:sp>
        <p:nvSpPr>
          <p:cNvPr id="27" name="Text 25"/>
          <p:cNvSpPr txBox="1"/>
          <p:nvPr/>
        </p:nvSpPr>
        <p:spPr>
          <a:xfrm>
            <a:off x="6345936" y="5669280"/>
            <a:ext cx="2286000" cy="320040"/>
          </a:xfrm>
          <a:prstGeom prst="rect">
            <a:avLst/>
          </a:prstGeom>
          <a:noFill/>
          <a:ln/>
        </p:spPr>
        <p:txBody>
          <a:bodyPr wrap="square" lIns="0" tIns="0" rIns="0" bIns="0" rtlCol="0" anchor="t"/>
          <a:lstStyle/>
          <a:p>
            <a:pPr indent="0" marL="0">
              <a:buNone/>
            </a:pPr>
            <a:r>
              <a:rPr lang="en-US" sz="950" b="1" dirty="0">
                <a:solidFill>
                  <a:schemeClr val="tx1"/>
                </a:solidFill>
              </a:rPr>
              <a:t>Readout reviewed by Joe Oltmann, CRO</a:t>
            </a:r>
            <a:endParaRPr lang="en-US" sz="950" dirty="0"/>
          </a:p>
        </p:txBody>
      </p:sp>
      <p:sp>
        <p:nvSpPr>
          <p:cNvPr id="28" name="Shape 26"/>
          <p:cNvSpPr/>
          <p:nvPr/>
        </p:nvSpPr>
        <p:spPr>
          <a:xfrm>
            <a:off x="8970264" y="1828800"/>
            <a:ext cx="2651760" cy="4251960"/>
          </a:xfrm>
          <a:prstGeom prst="rect">
            <a:avLst/>
          </a:prstGeom>
          <a:solidFill>
            <a:schemeClr val="bg2"/>
          </a:solidFill>
          <a:ln w="9525">
            <a:solidFill>
              <a:srgbClr val="D2CBD0"/>
            </a:solidFill>
            <a:prstDash val="solid"/>
          </a:ln>
        </p:spPr>
      </p:sp>
      <p:sp>
        <p:nvSpPr>
          <p:cNvPr id="29" name="Text 27"/>
          <p:cNvSpPr txBox="1"/>
          <p:nvPr/>
        </p:nvSpPr>
        <p:spPr>
          <a:xfrm>
            <a:off x="9153144" y="1965960"/>
            <a:ext cx="2286000" cy="274320"/>
          </a:xfrm>
          <a:prstGeom prst="rect">
            <a:avLst/>
          </a:prstGeom>
          <a:noFill/>
          <a:ln/>
        </p:spPr>
        <p:txBody>
          <a:bodyPr wrap="square" lIns="0" tIns="0" rIns="0" bIns="0" rtlCol="0" anchor="t"/>
          <a:lstStyle/>
          <a:p>
            <a:pPr indent="0" marL="0">
              <a:buNone/>
            </a:pPr>
            <a:r>
              <a:rPr lang="en-US" sz="850" spc="200" kern="0" dirty="0">
                <a:solidFill>
                  <a:schemeClr val="accent1"/>
                </a:solidFill>
              </a:rPr>
              <a:t>REGIONAL · 30+ OR MULTI-OFFICE</a:t>
            </a:r>
            <a:endParaRPr lang="en-US" sz="850" dirty="0"/>
          </a:p>
        </p:txBody>
      </p:sp>
      <p:sp>
        <p:nvSpPr>
          <p:cNvPr id="30" name="Text 28"/>
          <p:cNvSpPr txBox="1"/>
          <p:nvPr/>
        </p:nvSpPr>
        <p:spPr>
          <a:xfrm>
            <a:off x="9153144" y="2240280"/>
            <a:ext cx="2286000" cy="548640"/>
          </a:xfrm>
          <a:prstGeom prst="rect">
            <a:avLst/>
          </a:prstGeom>
          <a:noFill/>
          <a:ln/>
        </p:spPr>
        <p:txBody>
          <a:bodyPr wrap="square" lIns="0" tIns="0" rIns="0" bIns="0" rtlCol="0" anchor="t"/>
          <a:lstStyle/>
          <a:p>
            <a:pPr indent="0" marL="0">
              <a:buNone/>
            </a:pPr>
            <a:r>
              <a:rPr lang="en-US" sz="1900" b="1" dirty="0">
                <a:solidFill>
                  <a:schemeClr val="tx1"/>
                </a:solidFill>
              </a:rPr>
              <a:t>Partnership</a:t>
            </a:r>
            <a:endParaRPr lang="en-US" sz="1900" dirty="0"/>
          </a:p>
        </p:txBody>
      </p:sp>
      <p:sp>
        <p:nvSpPr>
          <p:cNvPr id="31" name="Text 29"/>
          <p:cNvSpPr txBox="1"/>
          <p:nvPr/>
        </p:nvSpPr>
        <p:spPr>
          <a:xfrm>
            <a:off x="9153144" y="2788920"/>
            <a:ext cx="2286000" cy="548640"/>
          </a:xfrm>
          <a:prstGeom prst="rect">
            <a:avLst/>
          </a:prstGeom>
          <a:noFill/>
          <a:ln/>
        </p:spPr>
        <p:txBody>
          <a:bodyPr wrap="square" lIns="0" tIns="0" rIns="0" bIns="0" rtlCol="0" anchor="t"/>
          <a:lstStyle/>
          <a:p>
            <a:pPr indent="0" marL="0">
              <a:buNone/>
            </a:pPr>
            <a:r>
              <a:rPr lang="en-US" sz="1050" dirty="0">
                <a:solidFill>
                  <a:schemeClr val="tx2"/>
                </a:solidFill>
              </a:rPr>
              <a:t>Dedicated team, enterprise media, your data, new legs of revenue</a:t>
            </a:r>
            <a:endParaRPr lang="en-US" sz="1050" dirty="0"/>
          </a:p>
        </p:txBody>
      </p:sp>
      <p:sp>
        <p:nvSpPr>
          <p:cNvPr id="32" name="Text 30"/>
          <p:cNvSpPr txBox="1"/>
          <p:nvPr/>
        </p:nvSpPr>
        <p:spPr>
          <a:xfrm>
            <a:off x="9153144" y="3383280"/>
            <a:ext cx="2286000" cy="502920"/>
          </a:xfrm>
          <a:prstGeom prst="rect">
            <a:avLst/>
          </a:prstGeom>
          <a:noFill/>
          <a:ln/>
        </p:spPr>
        <p:txBody>
          <a:bodyPr wrap="square" lIns="0" tIns="0" rIns="0" bIns="0" rtlCol="0" anchor="t"/>
          <a:lstStyle/>
          <a:p>
            <a:pPr indent="0" marL="0">
              <a:buNone/>
            </a:pPr>
            <a:r>
              <a:rPr lang="en-US" sz="2400" b="1" dirty="0">
                <a:solidFill>
                  <a:schemeClr val="accent1"/>
                </a:solidFill>
              </a:rPr>
              <a:t>$70K – $150K</a:t>
            </a:r>
            <a:endParaRPr lang="en-US" sz="2400" dirty="0"/>
          </a:p>
        </p:txBody>
      </p:sp>
      <p:sp>
        <p:nvSpPr>
          <p:cNvPr id="33" name="Text 31"/>
          <p:cNvSpPr txBox="1"/>
          <p:nvPr/>
        </p:nvSpPr>
        <p:spPr>
          <a:xfrm>
            <a:off x="9153144" y="3886200"/>
            <a:ext cx="2286000" cy="365760"/>
          </a:xfrm>
          <a:prstGeom prst="rect">
            <a:avLst/>
          </a:prstGeom>
          <a:noFill/>
          <a:ln/>
        </p:spPr>
        <p:txBody>
          <a:bodyPr wrap="square" lIns="0" tIns="0" rIns="0" bIns="0" rtlCol="0" anchor="t"/>
          <a:lstStyle/>
          <a:p>
            <a:pPr indent="0" marL="0">
              <a:buNone/>
            </a:pPr>
            <a:r>
              <a:rPr lang="en-US" sz="950" dirty="0">
                <a:solidFill>
                  <a:schemeClr val="tx2"/>
                </a:solidFill>
              </a:rPr>
              <a:t>program / month · Seven figures a year</a:t>
            </a:r>
            <a:endParaRPr lang="en-US" sz="950" dirty="0"/>
          </a:p>
        </p:txBody>
      </p:sp>
      <p:sp>
        <p:nvSpPr>
          <p:cNvPr id="34" name="Text 32"/>
          <p:cNvSpPr txBox="1"/>
          <p:nvPr/>
        </p:nvSpPr>
        <p:spPr>
          <a:xfrm>
            <a:off x="9153144" y="4297680"/>
            <a:ext cx="2286000" cy="1234440"/>
          </a:xfrm>
          <a:prstGeom prst="rect">
            <a:avLst/>
          </a:prstGeom>
          <a:noFill/>
          <a:ln/>
        </p:spPr>
        <p:txBody>
          <a:bodyPr wrap="square" lIns="0" tIns="0" rIns="0" bIns="0" rtlCol="0" anchor="t"/>
          <a:lstStyle/>
          <a:p>
            <a:pPr indent="0" marL="0">
              <a:buNone/>
            </a:pPr>
            <a:r>
              <a:rPr lang="en-US" sz="950" dirty="0">
                <a:solidFill>
                  <a:schemeClr val="tx2"/>
                </a:solidFill>
              </a:rPr>
              <a:t>Client journey · tier attribution · enterprise media · Studios · brand equity plan · persona data · new markets and lines</a:t>
            </a:r>
            <a:endParaRPr lang="en-US" sz="950" dirty="0"/>
          </a:p>
        </p:txBody>
      </p:sp>
      <p:sp>
        <p:nvSpPr>
          <p:cNvPr id="35" name="Text 33"/>
          <p:cNvSpPr txBox="1"/>
          <p:nvPr/>
        </p:nvSpPr>
        <p:spPr>
          <a:xfrm>
            <a:off x="9153144" y="5669280"/>
            <a:ext cx="2286000" cy="320040"/>
          </a:xfrm>
          <a:prstGeom prst="rect">
            <a:avLst/>
          </a:prstGeom>
          <a:noFill/>
          <a:ln/>
        </p:spPr>
        <p:txBody>
          <a:bodyPr wrap="square" lIns="0" tIns="0" rIns="0" bIns="0" rtlCol="0" anchor="t"/>
          <a:lstStyle/>
          <a:p>
            <a:pPr indent="0" marL="0">
              <a:buNone/>
            </a:pPr>
            <a:r>
              <a:rPr lang="en-US" sz="950" b="1" dirty="0">
                <a:solidFill>
                  <a:schemeClr val="tx1"/>
                </a:solidFill>
              </a:rPr>
              <a:t>Readout reviewed by Joe Oltmann, CRO</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FIRST 90 DAYS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What happens, in what order — intake before media, because intake pays first</a:t>
            </a:r>
            <a:endParaRPr lang="en-US" sz="2800" dirty="0"/>
          </a:p>
        </p:txBody>
      </p:sp>
      <p:sp>
        <p:nvSpPr>
          <p:cNvPr id="4" name="Shape 2"/>
          <p:cNvSpPr/>
          <p:nvPr/>
        </p:nvSpPr>
        <p:spPr>
          <a:xfrm>
            <a:off x="548640" y="1828800"/>
            <a:ext cx="2103120" cy="4251960"/>
          </a:xfrm>
          <a:prstGeom prst="rect">
            <a:avLst/>
          </a:prstGeom>
          <a:solidFill>
            <a:schemeClr val="bg2"/>
          </a:solidFill>
          <a:ln w="9525">
            <a:solidFill>
              <a:srgbClr val="D2CBD0"/>
            </a:solidFill>
            <a:prstDash val="solid"/>
          </a:ln>
        </p:spPr>
      </p:sp>
      <p:sp>
        <p:nvSpPr>
          <p:cNvPr id="5" name="Shape 3"/>
          <p:cNvSpPr/>
          <p:nvPr/>
        </p:nvSpPr>
        <p:spPr>
          <a:xfrm>
            <a:off x="731520" y="2011680"/>
            <a:ext cx="457200" cy="457200"/>
          </a:xfrm>
          <a:prstGeom prst="ellipse">
            <a:avLst/>
          </a:prstGeom>
          <a:solidFill>
            <a:srgbClr val="4B51A3"/>
          </a:solidFill>
          <a:ln w="12700">
            <a:solidFill>
              <a:srgbClr val="4B51A3"/>
            </a:solidFill>
            <a:prstDash val="solid"/>
          </a:ln>
        </p:spPr>
      </p:sp>
      <p:sp>
        <p:nvSpPr>
          <p:cNvPr id="6" name="Text 4"/>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7" name="Text 5"/>
          <p:cNvSpPr txBox="1"/>
          <p:nvPr/>
        </p:nvSpPr>
        <p:spPr>
          <a:xfrm>
            <a:off x="731520" y="2606040"/>
            <a:ext cx="1737360" cy="274320"/>
          </a:xfrm>
          <a:prstGeom prst="rect">
            <a:avLst/>
          </a:prstGeom>
          <a:noFill/>
          <a:ln/>
        </p:spPr>
        <p:txBody>
          <a:bodyPr wrap="square" lIns="0" tIns="0" rIns="0" bIns="0" rtlCol="0" anchor="t"/>
          <a:lstStyle/>
          <a:p>
            <a:pPr indent="0" marL="0">
              <a:buNone/>
            </a:pPr>
            <a:r>
              <a:rPr lang="en-US" sz="900" spc="200" kern="0" dirty="0">
                <a:solidFill>
                  <a:schemeClr val="accent1"/>
                </a:solidFill>
              </a:rPr>
              <a:t>WEEK 1</a:t>
            </a:r>
            <a:endParaRPr lang="en-US" sz="900" dirty="0"/>
          </a:p>
        </p:txBody>
      </p:sp>
      <p:sp>
        <p:nvSpPr>
          <p:cNvPr id="8" name="Text 6"/>
          <p:cNvSpPr txBox="1"/>
          <p:nvPr/>
        </p:nvSpPr>
        <p:spPr>
          <a:xfrm>
            <a:off x="731520" y="2880360"/>
            <a:ext cx="1737360" cy="731520"/>
          </a:xfrm>
          <a:prstGeom prst="rect">
            <a:avLst/>
          </a:prstGeom>
          <a:noFill/>
          <a:ln/>
        </p:spPr>
        <p:txBody>
          <a:bodyPr wrap="square" lIns="0" tIns="0" rIns="0" bIns="0" rtlCol="0" anchor="t"/>
          <a:lstStyle/>
          <a:p>
            <a:pPr indent="0" marL="0">
              <a:buNone/>
            </a:pPr>
            <a:r>
              <a:rPr lang="en-US" sz="1400" b="1" dirty="0">
                <a:solidFill>
                  <a:schemeClr val="tx1"/>
                </a:solidFill>
              </a:rPr>
              <a:t>Access, audit, test calls, tiers</a:t>
            </a:r>
            <a:endParaRPr lang="en-US" sz="1400" dirty="0"/>
          </a:p>
        </p:txBody>
      </p:sp>
      <p:sp>
        <p:nvSpPr>
          <p:cNvPr id="9" name="Text 7"/>
          <p:cNvSpPr txBox="1"/>
          <p:nvPr/>
        </p:nvSpPr>
        <p:spPr>
          <a:xfrm>
            <a:off x="731520" y="3657600"/>
            <a:ext cx="1737360" cy="2331720"/>
          </a:xfrm>
          <a:prstGeom prst="rect">
            <a:avLst/>
          </a:prstGeom>
          <a:noFill/>
          <a:ln/>
        </p:spPr>
        <p:txBody>
          <a:bodyPr wrap="square" lIns="0" tIns="0" rIns="0" bIns="0" rtlCol="0" anchor="t"/>
          <a:lstStyle/>
          <a:p>
            <a:pPr indent="0" marL="0">
              <a:buNone/>
            </a:pPr>
            <a:r>
              <a:rPr lang="en-US" sz="1000" dirty="0">
                <a:solidFill>
                  <a:schemeClr val="tx2"/>
                </a:solidFill>
              </a:rPr>
              <a:t>Analytics, ad accounts and the case-management system joined at the contact level. Two test calls to the firm's own intake. Every signed case from the last twelve months scored 1–5 and tagged with a source — the baseline the model runs on.</a:t>
            </a:r>
            <a:endParaRPr lang="en-US" sz="1000" dirty="0"/>
          </a:p>
        </p:txBody>
      </p:sp>
      <p:sp>
        <p:nvSpPr>
          <p:cNvPr id="10" name="Shape 8"/>
          <p:cNvSpPr/>
          <p:nvPr/>
        </p:nvSpPr>
        <p:spPr>
          <a:xfrm>
            <a:off x="2779776" y="1828800"/>
            <a:ext cx="2103120" cy="4251960"/>
          </a:xfrm>
          <a:prstGeom prst="rect">
            <a:avLst/>
          </a:prstGeom>
          <a:solidFill>
            <a:schemeClr val="bg2"/>
          </a:solidFill>
          <a:ln w="9525">
            <a:solidFill>
              <a:srgbClr val="D2CBD0"/>
            </a:solidFill>
            <a:prstDash val="solid"/>
          </a:ln>
        </p:spPr>
      </p:sp>
      <p:sp>
        <p:nvSpPr>
          <p:cNvPr id="11" name="Shape 9"/>
          <p:cNvSpPr/>
          <p:nvPr/>
        </p:nvSpPr>
        <p:spPr>
          <a:xfrm>
            <a:off x="2962656" y="2011680"/>
            <a:ext cx="457200" cy="457200"/>
          </a:xfrm>
          <a:prstGeom prst="ellipse">
            <a:avLst/>
          </a:prstGeom>
          <a:solidFill>
            <a:srgbClr val="3C8F5F"/>
          </a:solidFill>
          <a:ln w="12700">
            <a:solidFill>
              <a:srgbClr val="3C8F5F"/>
            </a:solidFill>
            <a:prstDash val="solid"/>
          </a:ln>
        </p:spPr>
      </p:sp>
      <p:sp>
        <p:nvSpPr>
          <p:cNvPr id="12" name="Text 10"/>
          <p:cNvSpPr txBox="1"/>
          <p:nvPr/>
        </p:nvSpPr>
        <p:spPr>
          <a:xfrm>
            <a:off x="2962656" y="2011680"/>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13" name="Text 11"/>
          <p:cNvSpPr txBox="1"/>
          <p:nvPr/>
        </p:nvSpPr>
        <p:spPr>
          <a:xfrm>
            <a:off x="2962656" y="2606040"/>
            <a:ext cx="1737360" cy="274320"/>
          </a:xfrm>
          <a:prstGeom prst="rect">
            <a:avLst/>
          </a:prstGeom>
          <a:noFill/>
          <a:ln/>
        </p:spPr>
        <p:txBody>
          <a:bodyPr wrap="square" lIns="0" tIns="0" rIns="0" bIns="0" rtlCol="0" anchor="t"/>
          <a:lstStyle/>
          <a:p>
            <a:pPr indent="0" marL="0">
              <a:buNone/>
            </a:pPr>
            <a:r>
              <a:rPr lang="en-US" sz="900" spc="200" kern="0" dirty="0">
                <a:solidFill>
                  <a:schemeClr val="accent1"/>
                </a:solidFill>
              </a:rPr>
              <a:t>WEEKS 2–3</a:t>
            </a:r>
            <a:endParaRPr lang="en-US" sz="900" dirty="0"/>
          </a:p>
        </p:txBody>
      </p:sp>
      <p:sp>
        <p:nvSpPr>
          <p:cNvPr id="14" name="Text 12"/>
          <p:cNvSpPr txBox="1"/>
          <p:nvPr/>
        </p:nvSpPr>
        <p:spPr>
          <a:xfrm>
            <a:off x="2962656" y="2880360"/>
            <a:ext cx="1737360" cy="731520"/>
          </a:xfrm>
          <a:prstGeom prst="rect">
            <a:avLst/>
          </a:prstGeom>
          <a:noFill/>
          <a:ln/>
        </p:spPr>
        <p:txBody>
          <a:bodyPr wrap="square" lIns="0" tIns="0" rIns="0" bIns="0" rtlCol="0" anchor="t"/>
          <a:lstStyle/>
          <a:p>
            <a:pPr indent="0" marL="0">
              <a:buNone/>
            </a:pPr>
            <a:r>
              <a:rPr lang="en-US" sz="1400" b="1" dirty="0">
                <a:solidFill>
                  <a:schemeClr val="tx1"/>
                </a:solidFill>
              </a:rPr>
              <a:t>Intake journey live</a:t>
            </a:r>
            <a:endParaRPr lang="en-US" sz="1400" dirty="0"/>
          </a:p>
        </p:txBody>
      </p:sp>
      <p:sp>
        <p:nvSpPr>
          <p:cNvPr id="15" name="Text 13"/>
          <p:cNvSpPr txBox="1"/>
          <p:nvPr/>
        </p:nvSpPr>
        <p:spPr>
          <a:xfrm>
            <a:off x="2962656" y="3657600"/>
            <a:ext cx="1737360" cy="2331720"/>
          </a:xfrm>
          <a:prstGeom prst="rect">
            <a:avLst/>
          </a:prstGeom>
          <a:noFill/>
          <a:ln/>
        </p:spPr>
        <p:txBody>
          <a:bodyPr wrap="square" lIns="0" tIns="0" rIns="0" bIns="0" rtlCol="0" anchor="t"/>
          <a:lstStyle/>
          <a:p>
            <a:pPr indent="0" marL="0">
              <a:buNone/>
            </a:pPr>
            <a:r>
              <a:rPr lang="en-US" sz="1000" dirty="0">
                <a:solidFill>
                  <a:schemeClr val="tx2"/>
                </a:solidFill>
              </a:rPr>
              <a:t>Five-minute response around the clock, the tier-triage script written and trained, 4s and 5s routed live, e-sign on the spot, the family member's path on the site. This pays before any media does.</a:t>
            </a:r>
            <a:endParaRPr lang="en-US" sz="1000" dirty="0"/>
          </a:p>
        </p:txBody>
      </p:sp>
      <p:sp>
        <p:nvSpPr>
          <p:cNvPr id="16" name="Shape 14"/>
          <p:cNvSpPr/>
          <p:nvPr/>
        </p:nvSpPr>
        <p:spPr>
          <a:xfrm>
            <a:off x="5010912" y="1828800"/>
            <a:ext cx="2103120" cy="4251960"/>
          </a:xfrm>
          <a:prstGeom prst="rect">
            <a:avLst/>
          </a:prstGeom>
          <a:solidFill>
            <a:schemeClr val="bg2"/>
          </a:solidFill>
          <a:ln w="9525">
            <a:solidFill>
              <a:srgbClr val="D2CBD0"/>
            </a:solidFill>
            <a:prstDash val="solid"/>
          </a:ln>
        </p:spPr>
      </p:sp>
      <p:sp>
        <p:nvSpPr>
          <p:cNvPr id="17" name="Shape 15"/>
          <p:cNvSpPr/>
          <p:nvPr/>
        </p:nvSpPr>
        <p:spPr>
          <a:xfrm>
            <a:off x="5193792" y="2011680"/>
            <a:ext cx="457200" cy="457200"/>
          </a:xfrm>
          <a:prstGeom prst="ellipse">
            <a:avLst/>
          </a:prstGeom>
          <a:solidFill>
            <a:srgbClr val="4B51A3"/>
          </a:solidFill>
          <a:ln w="12700">
            <a:solidFill>
              <a:srgbClr val="4B51A3"/>
            </a:solidFill>
            <a:prstDash val="solid"/>
          </a:ln>
        </p:spPr>
      </p:sp>
      <p:sp>
        <p:nvSpPr>
          <p:cNvPr id="18" name="Text 16"/>
          <p:cNvSpPr txBox="1"/>
          <p:nvPr/>
        </p:nvSpPr>
        <p:spPr>
          <a:xfrm>
            <a:off x="5193792" y="2011680"/>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19" name="Text 17"/>
          <p:cNvSpPr txBox="1"/>
          <p:nvPr/>
        </p:nvSpPr>
        <p:spPr>
          <a:xfrm>
            <a:off x="5193792" y="2606040"/>
            <a:ext cx="1737360" cy="274320"/>
          </a:xfrm>
          <a:prstGeom prst="rect">
            <a:avLst/>
          </a:prstGeom>
          <a:noFill/>
          <a:ln/>
        </p:spPr>
        <p:txBody>
          <a:bodyPr wrap="square" lIns="0" tIns="0" rIns="0" bIns="0" rtlCol="0" anchor="t"/>
          <a:lstStyle/>
          <a:p>
            <a:pPr indent="0" marL="0">
              <a:buNone/>
            </a:pPr>
            <a:r>
              <a:rPr lang="en-US" sz="900" spc="200" kern="0" dirty="0">
                <a:solidFill>
                  <a:schemeClr val="accent1"/>
                </a:solidFill>
              </a:rPr>
              <a:t>WEEKS 3–5</a:t>
            </a:r>
            <a:endParaRPr lang="en-US" sz="900" dirty="0"/>
          </a:p>
        </p:txBody>
      </p:sp>
      <p:sp>
        <p:nvSpPr>
          <p:cNvPr id="20" name="Text 18"/>
          <p:cNvSpPr txBox="1"/>
          <p:nvPr/>
        </p:nvSpPr>
        <p:spPr>
          <a:xfrm>
            <a:off x="5193792" y="2880360"/>
            <a:ext cx="1737360" cy="731520"/>
          </a:xfrm>
          <a:prstGeom prst="rect">
            <a:avLst/>
          </a:prstGeom>
          <a:noFill/>
          <a:ln/>
        </p:spPr>
        <p:txBody>
          <a:bodyPr wrap="square" lIns="0" tIns="0" rIns="0" bIns="0" rtlCol="0" anchor="t"/>
          <a:lstStyle/>
          <a:p>
            <a:pPr indent="0" marL="0">
              <a:buNone/>
            </a:pPr>
            <a:r>
              <a:rPr lang="en-US" sz="1400" b="1" dirty="0">
                <a:solidFill>
                  <a:schemeClr val="tx1"/>
                </a:solidFill>
              </a:rPr>
              <a:t>Brand system, studio, search rebuilt</a:t>
            </a:r>
            <a:endParaRPr lang="en-US" sz="1400" dirty="0"/>
          </a:p>
        </p:txBody>
      </p:sp>
      <p:sp>
        <p:nvSpPr>
          <p:cNvPr id="21" name="Text 19"/>
          <p:cNvSpPr txBox="1"/>
          <p:nvPr/>
        </p:nvSpPr>
        <p:spPr>
          <a:xfrm>
            <a:off x="5193792" y="3657600"/>
            <a:ext cx="1737360" cy="2331720"/>
          </a:xfrm>
          <a:prstGeom prst="rect">
            <a:avLst/>
          </a:prstGeom>
          <a:noFill/>
          <a:ln/>
        </p:spPr>
        <p:txBody>
          <a:bodyPr wrap="square" lIns="0" tIns="0" rIns="0" bIns="0" rtlCol="0" anchor="t"/>
          <a:lstStyle/>
          <a:p>
            <a:pPr indent="0" marL="0">
              <a:buNone/>
            </a:pPr>
            <a:r>
              <a:rPr lang="en-US" sz="1000" dirty="0">
                <a:solidFill>
                  <a:schemeClr val="tx2"/>
                </a:solidFill>
              </a:rPr>
              <a:t>One visual and verbal system across site, ads, intake and letters; Pidoxa Studios shoots the attorney and the first client stories; search and LSAs rebuilt around tier-3-and-up intent; branded search defended; QuiqList live.</a:t>
            </a:r>
            <a:endParaRPr lang="en-US" sz="1000" dirty="0"/>
          </a:p>
        </p:txBody>
      </p:sp>
      <p:sp>
        <p:nvSpPr>
          <p:cNvPr id="22" name="Shape 20"/>
          <p:cNvSpPr/>
          <p:nvPr/>
        </p:nvSpPr>
        <p:spPr>
          <a:xfrm>
            <a:off x="7242048" y="1828800"/>
            <a:ext cx="2103120" cy="4251960"/>
          </a:xfrm>
          <a:prstGeom prst="rect">
            <a:avLst/>
          </a:prstGeom>
          <a:solidFill>
            <a:schemeClr val="bg2"/>
          </a:solidFill>
          <a:ln w="9525">
            <a:solidFill>
              <a:srgbClr val="D2CBD0"/>
            </a:solidFill>
            <a:prstDash val="solid"/>
          </a:ln>
        </p:spPr>
      </p:sp>
      <p:sp>
        <p:nvSpPr>
          <p:cNvPr id="23" name="Shape 21"/>
          <p:cNvSpPr/>
          <p:nvPr/>
        </p:nvSpPr>
        <p:spPr>
          <a:xfrm>
            <a:off x="7424928" y="2011680"/>
            <a:ext cx="457200" cy="457200"/>
          </a:xfrm>
          <a:prstGeom prst="ellipse">
            <a:avLst/>
          </a:prstGeom>
          <a:solidFill>
            <a:srgbClr val="4B51A3"/>
          </a:solidFill>
          <a:ln w="12700">
            <a:solidFill>
              <a:srgbClr val="4B51A3"/>
            </a:solidFill>
            <a:prstDash val="solid"/>
          </a:ln>
        </p:spPr>
      </p:sp>
      <p:sp>
        <p:nvSpPr>
          <p:cNvPr id="24" name="Text 22"/>
          <p:cNvSpPr txBox="1"/>
          <p:nvPr/>
        </p:nvSpPr>
        <p:spPr>
          <a:xfrm>
            <a:off x="7424928" y="2011680"/>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rPr>
              <a:t>4</a:t>
            </a:r>
            <a:endParaRPr lang="en-US" sz="1400" dirty="0"/>
          </a:p>
        </p:txBody>
      </p:sp>
      <p:sp>
        <p:nvSpPr>
          <p:cNvPr id="25" name="Text 23"/>
          <p:cNvSpPr txBox="1"/>
          <p:nvPr/>
        </p:nvSpPr>
        <p:spPr>
          <a:xfrm>
            <a:off x="7424928" y="2606040"/>
            <a:ext cx="1737360" cy="274320"/>
          </a:xfrm>
          <a:prstGeom prst="rect">
            <a:avLst/>
          </a:prstGeom>
          <a:noFill/>
          <a:ln/>
        </p:spPr>
        <p:txBody>
          <a:bodyPr wrap="square" lIns="0" tIns="0" rIns="0" bIns="0" rtlCol="0" anchor="t"/>
          <a:lstStyle/>
          <a:p>
            <a:pPr indent="0" marL="0">
              <a:buNone/>
            </a:pPr>
            <a:r>
              <a:rPr lang="en-US" sz="900" spc="200" kern="0" dirty="0">
                <a:solidFill>
                  <a:schemeClr val="accent1"/>
                </a:solidFill>
              </a:rPr>
              <a:t>WEEKS 4–8</a:t>
            </a:r>
            <a:endParaRPr lang="en-US" sz="900" dirty="0"/>
          </a:p>
        </p:txBody>
      </p:sp>
      <p:sp>
        <p:nvSpPr>
          <p:cNvPr id="26" name="Text 24"/>
          <p:cNvSpPr txBox="1"/>
          <p:nvPr/>
        </p:nvSpPr>
        <p:spPr>
          <a:xfrm>
            <a:off x="7424928" y="2880360"/>
            <a:ext cx="1737360" cy="731520"/>
          </a:xfrm>
          <a:prstGeom prst="rect">
            <a:avLst/>
          </a:prstGeom>
          <a:noFill/>
          <a:ln/>
        </p:spPr>
        <p:txBody>
          <a:bodyPr wrap="square" lIns="0" tIns="0" rIns="0" bIns="0" rtlCol="0" anchor="t"/>
          <a:lstStyle/>
          <a:p>
            <a:pPr indent="0" marL="0">
              <a:buNone/>
            </a:pPr>
            <a:r>
              <a:rPr lang="en-US" sz="1400" b="1" dirty="0">
                <a:solidFill>
                  <a:schemeClr val="tx1"/>
                </a:solidFill>
              </a:rPr>
              <a:t>Memory media live, sized to the metro</a:t>
            </a:r>
            <a:endParaRPr lang="en-US" sz="1400" dirty="0"/>
          </a:p>
        </p:txBody>
      </p:sp>
      <p:sp>
        <p:nvSpPr>
          <p:cNvPr id="27" name="Text 25"/>
          <p:cNvSpPr txBox="1"/>
          <p:nvPr/>
        </p:nvSpPr>
        <p:spPr>
          <a:xfrm>
            <a:off x="7424928" y="3657600"/>
            <a:ext cx="1737360" cy="2331720"/>
          </a:xfrm>
          <a:prstGeom prst="rect">
            <a:avLst/>
          </a:prstGeom>
          <a:noFill/>
          <a:ln/>
        </p:spPr>
        <p:txBody>
          <a:bodyPr wrap="square" lIns="0" tIns="0" rIns="0" bIns="0" rtlCol="0" anchor="t"/>
          <a:lstStyle/>
          <a:p>
            <a:pPr indent="0" marL="0">
              <a:buNone/>
            </a:pPr>
            <a:r>
              <a:rPr lang="en-US" sz="1000" dirty="0">
                <a:solidFill>
                  <a:schemeClr val="tx2"/>
                </a:solidFill>
              </a:rPr>
              <a:t>Connected TV, streaming audio and programmatic through The Trade Desk build the memory; search and social harvest it; the referral and partner flow goes live with its own paths and tracking.</a:t>
            </a:r>
            <a:endParaRPr lang="en-US" sz="1000" dirty="0"/>
          </a:p>
        </p:txBody>
      </p:sp>
      <p:sp>
        <p:nvSpPr>
          <p:cNvPr id="28" name="Shape 26"/>
          <p:cNvSpPr/>
          <p:nvPr/>
        </p:nvSpPr>
        <p:spPr>
          <a:xfrm>
            <a:off x="9473184" y="1828800"/>
            <a:ext cx="2103120" cy="4251960"/>
          </a:xfrm>
          <a:prstGeom prst="rect">
            <a:avLst/>
          </a:prstGeom>
          <a:solidFill>
            <a:schemeClr val="bg2"/>
          </a:solidFill>
          <a:ln w="9525">
            <a:solidFill>
              <a:srgbClr val="D2CBD0"/>
            </a:solidFill>
            <a:prstDash val="solid"/>
          </a:ln>
        </p:spPr>
      </p:sp>
      <p:sp>
        <p:nvSpPr>
          <p:cNvPr id="29" name="Shape 27"/>
          <p:cNvSpPr/>
          <p:nvPr/>
        </p:nvSpPr>
        <p:spPr>
          <a:xfrm>
            <a:off x="9656064" y="2011680"/>
            <a:ext cx="457200" cy="457200"/>
          </a:xfrm>
          <a:prstGeom prst="ellipse">
            <a:avLst/>
          </a:prstGeom>
          <a:solidFill>
            <a:srgbClr val="4B51A3"/>
          </a:solidFill>
          <a:ln w="12700">
            <a:solidFill>
              <a:srgbClr val="4B51A3"/>
            </a:solidFill>
            <a:prstDash val="solid"/>
          </a:ln>
        </p:spPr>
      </p:sp>
      <p:sp>
        <p:nvSpPr>
          <p:cNvPr id="30" name="Text 28"/>
          <p:cNvSpPr txBox="1"/>
          <p:nvPr/>
        </p:nvSpPr>
        <p:spPr>
          <a:xfrm>
            <a:off x="9656064" y="2011680"/>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rPr>
              <a:t>5</a:t>
            </a:r>
            <a:endParaRPr lang="en-US" sz="1400" dirty="0"/>
          </a:p>
        </p:txBody>
      </p:sp>
      <p:sp>
        <p:nvSpPr>
          <p:cNvPr id="31" name="Text 29"/>
          <p:cNvSpPr txBox="1"/>
          <p:nvPr/>
        </p:nvSpPr>
        <p:spPr>
          <a:xfrm>
            <a:off x="9656064" y="2606040"/>
            <a:ext cx="1737360" cy="274320"/>
          </a:xfrm>
          <a:prstGeom prst="rect">
            <a:avLst/>
          </a:prstGeom>
          <a:noFill/>
          <a:ln/>
        </p:spPr>
        <p:txBody>
          <a:bodyPr wrap="square" lIns="0" tIns="0" rIns="0" bIns="0" rtlCol="0" anchor="t"/>
          <a:lstStyle/>
          <a:p>
            <a:pPr indent="0" marL="0">
              <a:buNone/>
            </a:pPr>
            <a:r>
              <a:rPr lang="en-US" sz="900" spc="200" kern="0" dirty="0">
                <a:solidFill>
                  <a:schemeClr val="accent1"/>
                </a:solidFill>
              </a:rPr>
              <a:t>WEEKS 8–12</a:t>
            </a:r>
            <a:endParaRPr lang="en-US" sz="900" dirty="0"/>
          </a:p>
        </p:txBody>
      </p:sp>
      <p:sp>
        <p:nvSpPr>
          <p:cNvPr id="32" name="Text 30"/>
          <p:cNvSpPr txBox="1"/>
          <p:nvPr/>
        </p:nvSpPr>
        <p:spPr>
          <a:xfrm>
            <a:off x="9656064" y="2880360"/>
            <a:ext cx="1737360" cy="731520"/>
          </a:xfrm>
          <a:prstGeom prst="rect">
            <a:avLst/>
          </a:prstGeom>
          <a:noFill/>
          <a:ln/>
        </p:spPr>
        <p:txBody>
          <a:bodyPr wrap="square" lIns="0" tIns="0" rIns="0" bIns="0" rtlCol="0" anchor="t"/>
          <a:lstStyle/>
          <a:p>
            <a:pPr indent="0" marL="0">
              <a:buNone/>
            </a:pPr>
            <a:r>
              <a:rPr lang="en-US" sz="1400" b="1" dirty="0">
                <a:solidFill>
                  <a:schemeClr val="tx1"/>
                </a:solidFill>
              </a:rPr>
              <a:t>Read, cut, fund</a:t>
            </a:r>
            <a:endParaRPr lang="en-US" sz="1400" dirty="0"/>
          </a:p>
        </p:txBody>
      </p:sp>
      <p:sp>
        <p:nvSpPr>
          <p:cNvPr id="33" name="Text 31"/>
          <p:cNvSpPr txBox="1"/>
          <p:nvPr/>
        </p:nvSpPr>
        <p:spPr>
          <a:xfrm>
            <a:off x="9656064" y="3657600"/>
            <a:ext cx="1737360" cy="2331720"/>
          </a:xfrm>
          <a:prstGeom prst="rect">
            <a:avLst/>
          </a:prstGeom>
          <a:noFill/>
          <a:ln/>
        </p:spPr>
        <p:txBody>
          <a:bodyPr wrap="square" lIns="0" tIns="0" rIns="0" bIns="0" rtlCol="0" anchor="t"/>
          <a:lstStyle/>
          <a:p>
            <a:pPr indent="0" marL="0">
              <a:buNone/>
            </a:pPr>
            <a:r>
              <a:rPr lang="en-US" sz="1000" dirty="0">
                <a:solidFill>
                  <a:schemeClr val="tx2"/>
                </a:solidFill>
              </a:rPr>
              <a:t>First full read by tier: what built the 3s and up gets funded; what only produced 1s gets cut. Personas refreshed from the signed-case file. Quarter two — and the first Expand line — scoped from the data, not the opinion.</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2" type="body" hasCustomPrompt="1"/>
          </p:nvPr>
        </p:nvSpPr>
        <p:spPr>
          <a:xfrm>
            <a:off x="548640" y="411480"/>
            <a:ext cx="9144000" cy="274320"/>
          </a:xfrm>
          <a:prstGeom prst="rect">
            <a:avLst/>
          </a:prstGeom>
          <a:noFill/>
          <a:ln/>
        </p:spPr>
        <p:txBody>
          <a:bodyPr wrap="square" lIns="0" tIns="0" rIns="0" bIns="0" rtlCol="0"/>
          <a:lstStyle/>
          <a:p>
            <a:pPr indent="0" marL="0">
              <a:buNone/>
            </a:pPr>
            <a:r>
              <a:rPr lang="en-US" sz="1000" spc="300" kern="0" dirty="0">
                <a:solidFill>
                  <a:schemeClr val="accent1"/>
                </a:solidFill>
              </a:rPr>
              <a:t>BUILT INSIDE THE RULES</a:t>
            </a:r>
            <a:endParaRPr lang="en-US" sz="1000" dirty="0"/>
          </a:p>
        </p:txBody>
      </p:sp>
      <p:sp>
        <p:nvSpPr>
          <p:cNvPr id="3" name="Text 1"/>
          <p:cNvSpPr/>
          <p:nvPr>
            <p:ph idx="103" type="title" hasCustomPrompt="1"/>
          </p:nvPr>
        </p:nvSpPr>
        <p:spPr>
          <a:xfrm>
            <a:off x="548640" y="685800"/>
            <a:ext cx="11064240" cy="1051560"/>
          </a:xfrm>
          <a:prstGeom prst="rect">
            <a:avLst/>
          </a:prstGeom>
          <a:noFill/>
          <a:ln/>
        </p:spPr>
        <p:txBody>
          <a:bodyPr wrap="square" lIns="0" tIns="0" rIns="0" bIns="0" rtlCol="0" anchor="t"/>
          <a:lstStyle/>
          <a:p>
            <a:pPr algn="l" indent="0" marL="0">
              <a:buNone/>
            </a:pPr>
            <a:r>
              <a:rPr lang="en-US" sz="2800" b="1" dirty="0">
                <a:solidFill>
                  <a:schemeClr val="tx1"/>
                </a:solidFill>
              </a:rPr>
              <a:t>Attorney advertising ethics are a design constraint, not an afterthought</a:t>
            </a:r>
            <a:endParaRPr lang="en-US" sz="2800" dirty="0"/>
          </a:p>
        </p:txBody>
      </p:sp>
      <p:sp>
        <p:nvSpPr>
          <p:cNvPr id="4" name="Shape 2"/>
          <p:cNvSpPr/>
          <p:nvPr/>
        </p:nvSpPr>
        <p:spPr>
          <a:xfrm>
            <a:off x="548640" y="1828800"/>
            <a:ext cx="5440680" cy="1965960"/>
          </a:xfrm>
          <a:prstGeom prst="rect">
            <a:avLst/>
          </a:prstGeom>
          <a:solidFill>
            <a:schemeClr val="bg2"/>
          </a:solidFill>
          <a:ln w="9525">
            <a:solidFill>
              <a:srgbClr val="D2CBD0"/>
            </a:solidFill>
            <a:prstDash val="solid"/>
          </a:ln>
        </p:spPr>
      </p:sp>
      <p:sp>
        <p:nvSpPr>
          <p:cNvPr id="5" name="Text 3"/>
          <p:cNvSpPr txBox="1"/>
          <p:nvPr/>
        </p:nvSpPr>
        <p:spPr>
          <a:xfrm>
            <a:off x="822960" y="2011680"/>
            <a:ext cx="4846320" cy="365760"/>
          </a:xfrm>
          <a:prstGeom prst="rect">
            <a:avLst/>
          </a:prstGeom>
          <a:noFill/>
          <a:ln/>
        </p:spPr>
        <p:txBody>
          <a:bodyPr wrap="square" lIns="0" tIns="0" rIns="0" bIns="0" rtlCol="0" anchor="t"/>
          <a:lstStyle/>
          <a:p>
            <a:pPr indent="0" marL="0">
              <a:buNone/>
            </a:pPr>
            <a:r>
              <a:rPr lang="en-US" sz="1600" b="1" dirty="0">
                <a:solidFill>
                  <a:srgbClr val="3E8F8A"/>
                </a:solidFill>
              </a:rPr>
              <a:t>Rule 7.1 · Truthful</a:t>
            </a:r>
            <a:endParaRPr lang="en-US" sz="1600" dirty="0"/>
          </a:p>
        </p:txBody>
      </p:sp>
      <p:sp>
        <p:nvSpPr>
          <p:cNvPr id="6" name="Text 4"/>
          <p:cNvSpPr txBox="1"/>
          <p:nvPr/>
        </p:nvSpPr>
        <p:spPr>
          <a:xfrm>
            <a:off x="822960" y="2468880"/>
            <a:ext cx="4846320" cy="1234440"/>
          </a:xfrm>
          <a:prstGeom prst="rect">
            <a:avLst/>
          </a:prstGeom>
          <a:noFill/>
          <a:ln/>
        </p:spPr>
        <p:txBody>
          <a:bodyPr wrap="square" lIns="0" tIns="0" rIns="0" bIns="0" rtlCol="0" anchor="t"/>
          <a:lstStyle/>
          <a:p>
            <a:pPr indent="0" marL="0">
              <a:buNone/>
            </a:pPr>
            <a:r>
              <a:rPr lang="en-US" sz="1200" dirty="0">
                <a:solidFill>
                  <a:schemeClr val="tx2"/>
                </a:solidFill>
              </a:rPr>
              <a:t>No false or misleading communication. No outcome guarantees. "Prior results do not guarantee a similar outcome" on every published result. Hedged language ("you may be entitled…"), never promises.</a:t>
            </a:r>
            <a:endParaRPr lang="en-US" sz="1200" dirty="0"/>
          </a:p>
        </p:txBody>
      </p:sp>
      <p:sp>
        <p:nvSpPr>
          <p:cNvPr id="7" name="Shape 5"/>
          <p:cNvSpPr/>
          <p:nvPr/>
        </p:nvSpPr>
        <p:spPr>
          <a:xfrm>
            <a:off x="6172200" y="1828800"/>
            <a:ext cx="5440680" cy="1965960"/>
          </a:xfrm>
          <a:prstGeom prst="rect">
            <a:avLst/>
          </a:prstGeom>
          <a:solidFill>
            <a:schemeClr val="bg2"/>
          </a:solidFill>
          <a:ln w="9525">
            <a:solidFill>
              <a:srgbClr val="D2CBD0"/>
            </a:solidFill>
            <a:prstDash val="solid"/>
          </a:ln>
        </p:spPr>
      </p:sp>
      <p:sp>
        <p:nvSpPr>
          <p:cNvPr id="8" name="Text 6"/>
          <p:cNvSpPr txBox="1"/>
          <p:nvPr/>
        </p:nvSpPr>
        <p:spPr>
          <a:xfrm>
            <a:off x="6446520" y="2011680"/>
            <a:ext cx="4846320" cy="365760"/>
          </a:xfrm>
          <a:prstGeom prst="rect">
            <a:avLst/>
          </a:prstGeom>
          <a:noFill/>
          <a:ln/>
        </p:spPr>
        <p:txBody>
          <a:bodyPr wrap="square" lIns="0" tIns="0" rIns="0" bIns="0" rtlCol="0" anchor="t"/>
          <a:lstStyle/>
          <a:p>
            <a:pPr indent="0" marL="0">
              <a:buNone/>
            </a:pPr>
            <a:r>
              <a:rPr lang="en-US" sz="1600" b="1" dirty="0">
                <a:solidFill>
                  <a:srgbClr val="3C8F5F"/>
                </a:solidFill>
              </a:rPr>
              <a:t>Rule 7.2 · Advertising mechanics</a:t>
            </a:r>
            <a:endParaRPr lang="en-US" sz="1600" dirty="0"/>
          </a:p>
        </p:txBody>
      </p:sp>
      <p:sp>
        <p:nvSpPr>
          <p:cNvPr id="9" name="Text 7"/>
          <p:cNvSpPr txBox="1"/>
          <p:nvPr/>
        </p:nvSpPr>
        <p:spPr>
          <a:xfrm>
            <a:off x="6446520" y="2468880"/>
            <a:ext cx="4846320" cy="1234440"/>
          </a:xfrm>
          <a:prstGeom prst="rect">
            <a:avLst/>
          </a:prstGeom>
          <a:noFill/>
          <a:ln/>
        </p:spPr>
        <p:txBody>
          <a:bodyPr wrap="square" lIns="0" tIns="0" rIns="0" bIns="0" rtlCol="0" anchor="t"/>
          <a:lstStyle/>
          <a:p>
            <a:pPr indent="0" marL="0">
              <a:buNone/>
            </a:pPr>
            <a:r>
              <a:rPr lang="en-US" sz="1200" dirty="0">
                <a:solidFill>
                  <a:schemeClr val="tx2"/>
                </a:solidFill>
              </a:rPr>
              <a:t>No paying for recommendations beyond ordinary advertising cost and qualified referral services. "Specialist" only with an accredited certifying body named. A responsible attorney or firm identified on every piece.</a:t>
            </a:r>
            <a:endParaRPr lang="en-US" sz="1200" dirty="0"/>
          </a:p>
        </p:txBody>
      </p:sp>
      <p:sp>
        <p:nvSpPr>
          <p:cNvPr id="10" name="Shape 8"/>
          <p:cNvSpPr/>
          <p:nvPr/>
        </p:nvSpPr>
        <p:spPr>
          <a:xfrm>
            <a:off x="548640" y="3931920"/>
            <a:ext cx="5440680" cy="1965960"/>
          </a:xfrm>
          <a:prstGeom prst="rect">
            <a:avLst/>
          </a:prstGeom>
          <a:solidFill>
            <a:schemeClr val="bg2"/>
          </a:solidFill>
          <a:ln w="9525">
            <a:solidFill>
              <a:srgbClr val="D2CBD0"/>
            </a:solidFill>
            <a:prstDash val="solid"/>
          </a:ln>
        </p:spPr>
      </p:sp>
      <p:sp>
        <p:nvSpPr>
          <p:cNvPr id="11" name="Text 9"/>
          <p:cNvSpPr txBox="1"/>
          <p:nvPr/>
        </p:nvSpPr>
        <p:spPr>
          <a:xfrm>
            <a:off x="822960" y="4114800"/>
            <a:ext cx="4846320" cy="365760"/>
          </a:xfrm>
          <a:prstGeom prst="rect">
            <a:avLst/>
          </a:prstGeom>
          <a:noFill/>
          <a:ln/>
        </p:spPr>
        <p:txBody>
          <a:bodyPr wrap="square" lIns="0" tIns="0" rIns="0" bIns="0" rtlCol="0" anchor="t"/>
          <a:lstStyle/>
          <a:p>
            <a:pPr indent="0" marL="0">
              <a:buNone/>
            </a:pPr>
            <a:r>
              <a:rPr lang="en-US" sz="1600" b="1" dirty="0">
                <a:solidFill>
                  <a:srgbClr val="8E9C1D"/>
                </a:solidFill>
              </a:rPr>
              <a:t>Rule 7.3 · Solicitation</a:t>
            </a:r>
            <a:endParaRPr lang="en-US" sz="1600" dirty="0"/>
          </a:p>
        </p:txBody>
      </p:sp>
      <p:sp>
        <p:nvSpPr>
          <p:cNvPr id="12" name="Text 10"/>
          <p:cNvSpPr txBox="1"/>
          <p:nvPr/>
        </p:nvSpPr>
        <p:spPr>
          <a:xfrm>
            <a:off x="822960" y="4572000"/>
            <a:ext cx="4846320" cy="1234440"/>
          </a:xfrm>
          <a:prstGeom prst="rect">
            <a:avLst/>
          </a:prstGeom>
          <a:noFill/>
          <a:ln/>
        </p:spPr>
        <p:txBody>
          <a:bodyPr wrap="square" lIns="0" tIns="0" rIns="0" bIns="0" rtlCol="0" anchor="t"/>
          <a:lstStyle/>
          <a:p>
            <a:pPr indent="0" marL="0">
              <a:buNone/>
            </a:pPr>
            <a:r>
              <a:rPr lang="en-US" sz="1200" dirty="0">
                <a:solidFill>
                  <a:schemeClr val="tx2"/>
                </a:solidFill>
              </a:rPr>
              <a:t>No live in-person, telephone or real-time electronic solicitation of accident victims. State waiting periods and "Advertising Material" labeling respected on written outreach. Stop on request.</a:t>
            </a:r>
            <a:endParaRPr lang="en-US" sz="1200" dirty="0"/>
          </a:p>
        </p:txBody>
      </p:sp>
      <p:sp>
        <p:nvSpPr>
          <p:cNvPr id="13" name="Shape 11"/>
          <p:cNvSpPr/>
          <p:nvPr/>
        </p:nvSpPr>
        <p:spPr>
          <a:xfrm>
            <a:off x="6172200" y="3931920"/>
            <a:ext cx="5440680" cy="1965960"/>
          </a:xfrm>
          <a:prstGeom prst="rect">
            <a:avLst/>
          </a:prstGeom>
          <a:solidFill>
            <a:schemeClr val="bg2"/>
          </a:solidFill>
          <a:ln w="9525">
            <a:solidFill>
              <a:srgbClr val="D2CBD0"/>
            </a:solidFill>
            <a:prstDash val="solid"/>
          </a:ln>
        </p:spPr>
      </p:sp>
      <p:sp>
        <p:nvSpPr>
          <p:cNvPr id="14" name="Text 12"/>
          <p:cNvSpPr txBox="1"/>
          <p:nvPr/>
        </p:nvSpPr>
        <p:spPr>
          <a:xfrm>
            <a:off x="6446520" y="4114800"/>
            <a:ext cx="4846320" cy="365760"/>
          </a:xfrm>
          <a:prstGeom prst="rect">
            <a:avLst/>
          </a:prstGeom>
          <a:noFill/>
          <a:ln/>
        </p:spPr>
        <p:txBody>
          <a:bodyPr wrap="square" lIns="0" tIns="0" rIns="0" bIns="0" rtlCol="0" anchor="t"/>
          <a:lstStyle/>
          <a:p>
            <a:pPr indent="0" marL="0">
              <a:buNone/>
            </a:pPr>
            <a:r>
              <a:rPr lang="en-US" sz="1600" b="1" dirty="0">
                <a:solidFill>
                  <a:srgbClr val="C62F7C"/>
                </a:solidFill>
              </a:rPr>
              <a:t>State overlays and consumer law</a:t>
            </a:r>
            <a:endParaRPr lang="en-US" sz="1600" dirty="0"/>
          </a:p>
        </p:txBody>
      </p:sp>
      <p:sp>
        <p:nvSpPr>
          <p:cNvPr id="15" name="Text 13"/>
          <p:cNvSpPr txBox="1"/>
          <p:nvPr/>
        </p:nvSpPr>
        <p:spPr>
          <a:xfrm>
            <a:off x="6446520" y="4572000"/>
            <a:ext cx="4846320" cy="1234440"/>
          </a:xfrm>
          <a:prstGeom prst="rect">
            <a:avLst/>
          </a:prstGeom>
          <a:noFill/>
          <a:ln/>
        </p:spPr>
        <p:txBody>
          <a:bodyPr wrap="square" lIns="0" tIns="0" rIns="0" bIns="0" rtlCol="0" anchor="t"/>
          <a:lstStyle/>
          <a:p>
            <a:pPr indent="0" marL="0">
              <a:buNone/>
            </a:pPr>
            <a:r>
              <a:rPr lang="en-US" sz="1200" dirty="0">
                <a:solidFill>
                  <a:schemeClr val="tx2"/>
                </a:solidFill>
              </a:rPr>
              <a:t>California B&amp;P §6157.2 and similar: no quick-cash framing, dramatizations disclosed. TCPA consent on every intake form. CCPA/CPRA notice and Do-Not-Sell link for QuiqList. Client stories only with written consent; HIPAA-sensitive detail excluded.</a:t>
            </a:r>
            <a:endParaRPr lang="en-US" sz="1200" dirty="0"/>
          </a:p>
        </p:txBody>
      </p:sp>
      <p:sp>
        <p:nvSpPr>
          <p:cNvPr id="16" name="Text 14"/>
          <p:cNvSpPr txBox="1"/>
          <p:nvPr/>
        </p:nvSpPr>
        <p:spPr>
          <a:xfrm>
            <a:off x="548640" y="5943600"/>
            <a:ext cx="11064240" cy="274320"/>
          </a:xfrm>
          <a:prstGeom prst="rect">
            <a:avLst/>
          </a:prstGeom>
          <a:noFill/>
          <a:ln/>
        </p:spPr>
        <p:txBody>
          <a:bodyPr wrap="square" lIns="0" tIns="0" rIns="0" bIns="0" rtlCol="0" anchor="t"/>
          <a:lstStyle/>
          <a:p>
            <a:pPr indent="0" marL="0">
              <a:buNone/>
            </a:pPr>
            <a:r>
              <a:rPr lang="en-US" sz="950" dirty="0">
                <a:solidFill>
                  <a:schemeClr val="tx2"/>
                </a:solidFill>
              </a:rPr>
              <a:t>Bar counsel in the firm's state reviews creative before it ships. Nothing in this package is legal advice; rules vary by state and the firm's own counsel governs.</a:t>
            </a:r>
            <a:endParaRPr lang="en-US" sz="9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1" type="title" hasCustomPrompt="1"/>
          </p:nvPr>
        </p:nvSpPr>
        <p:spPr>
          <a:xfrm>
            <a:off x="548640" y="1828800"/>
            <a:ext cx="11064240" cy="2377440"/>
          </a:xfrm>
          <a:prstGeom prst="rect">
            <a:avLst/>
          </a:prstGeom>
          <a:noFill/>
          <a:ln/>
        </p:spPr>
        <p:txBody>
          <a:bodyPr wrap="square" lIns="0" tIns="0" rIns="0" bIns="0" rtlCol="0" anchor="b"/>
          <a:lstStyle/>
          <a:p>
            <a:pPr algn="l" indent="0" marL="0">
              <a:buNone/>
            </a:pPr>
            <a:r>
              <a:rPr lang="en-US" sz="5600" b="1" dirty="0">
                <a:solidFill>
                  <a:schemeClr val="tx1"/>
                </a:solidFill>
              </a:rPr>
              <a:t>Book the case value </a:t>
            </a:r>
            <a:pPr algn="l" indent="0" marL="0">
              <a:buNone/>
            </a:pPr>
            <a:r>
              <a:rPr lang="en-US" sz="5600" b="1" dirty="0">
                <a:solidFill>
                  <a:schemeClr val="accent1"/>
                </a:solidFill>
              </a:rPr>
              <a:t>strategy session.</a:t>
            </a:r>
            <a:endParaRPr lang="en-US" sz="5600" dirty="0"/>
          </a:p>
        </p:txBody>
      </p:sp>
      <p:sp>
        <p:nvSpPr>
          <p:cNvPr id="3" name="Text 0"/>
          <p:cNvSpPr/>
          <p:nvPr>
            <p:ph idx="102" type="body" hasCustomPrompt="1"/>
          </p:nvPr>
        </p:nvSpPr>
        <p:spPr>
          <a:xfrm>
            <a:off x="548640" y="4389120"/>
            <a:ext cx="8686800" cy="1463040"/>
          </a:xfrm>
          <a:prstGeom prst="rect">
            <a:avLst/>
          </a:prstGeom>
          <a:noFill/>
          <a:ln/>
        </p:spPr>
        <p:txBody>
          <a:bodyPr wrap="square" lIns="0" tIns="0" rIns="0" bIns="0" rtlCol="0" anchor="t"/>
          <a:lstStyle/>
          <a:p>
            <a:pPr algn="l" indent="0" marL="0">
              <a:buNone/>
            </a:pPr>
            <a:r>
              <a:rPr lang="en-US" sz="1800" dirty="0">
                <a:solidFill>
                  <a:schemeClr val="tx2"/>
                </a:solidFill>
              </a:rPr>
              <a:t>Sixty minutes with your intake log and your numbers on the table, a scoped plan at the end — not a pitch deck. Run the diagnostic first at pidoxa-legal.hosting.pinbn.net, or call 720-776-5858 and mention the Case Value Readout.</a:t>
            </a:r>
            <a:endParaRPr lang="en-US" sz="1800" dirty="0"/>
          </a:p>
          <a:p>
            <a:pPr algn="l" indent="0" marL="0">
              <a:buNone/>
            </a:pPr>
            <a:endParaRPr lang="en-US" sz="1800" dirty="0"/>
          </a:p>
          <a:p>
            <a:pPr algn="l" indent="0" marL="0">
              <a:buNone/>
            </a:pPr>
            <a:r>
              <a:rPr lang="en-US" sz="1800" dirty="0">
                <a:solidFill>
                  <a:schemeClr val="tx2"/>
                </a:solidFill>
              </a:rPr>
              <a:t>Joe Oltmann · Chief Revenue Officer · joe@pidoxa.com · pidoxa.com/marketing · Firm names, markets and dates in this deck are withheld under NDA.</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tx2"/>
                </a:solidFill>
              </a:defRPr>
            </a:lvl1pPr>
          </a:lstStyle>
          <a:p>
            <a:pPr algn="l"/>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Pidoxa Legal">
  <a:themeElements>
    <a:clrScheme name="Pidoxa Legal">
      <a:dk1>
        <a:srgbClr val="141414"/>
      </a:dk1>
      <a:lt1>
        <a:srgbClr val="F0EFEB"/>
      </a:lt1>
      <a:dk2>
        <a:srgbClr val="6B6069"/>
      </a:dk2>
      <a:lt2>
        <a:srgbClr val="FFFFFF"/>
      </a:lt2>
      <a:accent1>
        <a:srgbClr val="4B51A3"/>
      </a:accent1>
      <a:accent2>
        <a:srgbClr val="C62F7C"/>
      </a:accent2>
      <a:accent3>
        <a:srgbClr val="3E8F8A"/>
      </a:accent3>
      <a:accent4>
        <a:srgbClr val="3C8F5F"/>
      </a:accent4>
      <a:accent5>
        <a:srgbClr val="D4402F"/>
      </a:accent5>
      <a:accent6>
        <a:srgbClr val="8E9C1D"/>
      </a:accent6>
      <a:hlink>
        <a:srgbClr val="4B51A3"/>
      </a:hlink>
      <a:folHlink>
        <a:srgbClr val="8661A8"/>
      </a:folHlink>
    </a:clrScheme>
    <a:fontScheme name="Pidoxa Legal">
      <a:majorFont>
        <a:latin typeface="Futu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utur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Pidoxa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Pidoxa Legal — Two Injury Firms, One Engine: Results and the Case Value Diagnostic</dc:title>
  <dc:subject>PptxGenJS Presentation</dc:subject>
  <dc:creator>Pidoxa</dc:creator>
  <cp:lastModifiedBy>Pidoxa</cp:lastModifiedBy>
  <cp:revision>1</cp:revision>
  <dcterms:created xsi:type="dcterms:W3CDTF">2026-10-04T22:11:48Z</dcterms:created>
  <dcterms:modified xsi:type="dcterms:W3CDTF">2026-10-04T22:11:48Z</dcterms:modified>
</cp:coreProperties>
</file>